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</p:sldIdLst>
  <p:sldSz cy="6858000" cx="9144000"/>
  <p:notesSz cx="7315200" cy="9601200"/>
  <p:embeddedFontLst>
    <p:embeddedFont>
      <p:font typeface="Arial Black"/>
      <p:regular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0F5BD5-C348-4766-9002-86A2788E8298}">
  <a:tblStyle styleId="{AA0F5BD5-C348-4766-9002-86A2788E829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7EEF3"/>
          </a:solidFill>
        </a:fill>
      </a:tcStyle>
    </a:band1H>
    <a:band2H>
      <a:tcTxStyle/>
    </a:band2H>
    <a:band1V>
      <a:tcTxStyle/>
      <a:tcStyle>
        <a:fill>
          <a:solidFill>
            <a:srgbClr val="E7EEF3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ArialBlack-regular.fntdata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9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2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2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8:notes"/>
          <p:cNvSpPr txBox="1"/>
          <p:nvPr>
            <p:ph idx="3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SmartCook Technology Development Overview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3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3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0:notes"/>
          <p:cNvSpPr txBox="1"/>
          <p:nvPr>
            <p:ph idx="3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SmartCook Technology Development Overview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3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3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32:notes"/>
          <p:cNvSpPr txBox="1"/>
          <p:nvPr>
            <p:ph idx="3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SmartCook Technology Development Overview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3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3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34:notes"/>
          <p:cNvSpPr txBox="1"/>
          <p:nvPr>
            <p:ph idx="3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SmartCook Technology Development Overview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0" name="Google Shape;610;p3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38:notes"/>
          <p:cNvSpPr txBox="1"/>
          <p:nvPr>
            <p:ph idx="3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SmartCook Technology Development Overview</a:t>
            </a:r>
            <a:endParaRPr/>
          </a:p>
        </p:txBody>
      </p:sp>
      <p:sp>
        <p:nvSpPr>
          <p:cNvPr id="612" name="Google Shape;612;p3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5" name="Google Shape;645;p4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40:notes"/>
          <p:cNvSpPr txBox="1"/>
          <p:nvPr>
            <p:ph idx="3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SmartCook Technology Development Overview</a:t>
            </a:r>
            <a:endParaRPr/>
          </a:p>
        </p:txBody>
      </p:sp>
      <p:sp>
        <p:nvSpPr>
          <p:cNvPr id="647" name="Google Shape;647;p4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p4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42:notes"/>
          <p:cNvSpPr txBox="1"/>
          <p:nvPr>
            <p:ph idx="3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SmartCook Technology Development Overview</a:t>
            </a:r>
            <a:endParaRPr/>
          </a:p>
        </p:txBody>
      </p:sp>
      <p:sp>
        <p:nvSpPr>
          <p:cNvPr id="663" name="Google Shape;663;p4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p4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44:notes"/>
          <p:cNvSpPr txBox="1"/>
          <p:nvPr>
            <p:ph idx="3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SmartCook Technology Development Overview</a:t>
            </a:r>
            <a:endParaRPr/>
          </a:p>
        </p:txBody>
      </p:sp>
      <p:sp>
        <p:nvSpPr>
          <p:cNvPr id="675" name="Google Shape;675;p4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9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p4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47:notes"/>
          <p:cNvSpPr txBox="1"/>
          <p:nvPr>
            <p:ph idx="3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SmartCook Technology Development Overview</a:t>
            </a:r>
            <a:endParaRPr/>
          </a:p>
        </p:txBody>
      </p:sp>
      <p:sp>
        <p:nvSpPr>
          <p:cNvPr id="704" name="Google Shape;704;p4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9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5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3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59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6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6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6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6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63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6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6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6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6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6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6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6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69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7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7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7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7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7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7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73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7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7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7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7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7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7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77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3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7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78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7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79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8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80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8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81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8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82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8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83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8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8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8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4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5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6:notes"/>
          <p:cNvSpPr/>
          <p:nvPr>
            <p:ph idx="2" type="sldImg"/>
          </p:nvPr>
        </p:nvSpPr>
        <p:spPr>
          <a:xfrm>
            <a:off x="1257300" y="720725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0" y="3505200"/>
            <a:ext cx="9144000" cy="11430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28600" y="4706112"/>
            <a:ext cx="69342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220"/>
              </a:spcBef>
              <a:spcAft>
                <a:spcPts val="0"/>
              </a:spcAft>
              <a:buClr>
                <a:srgbClr val="596667"/>
              </a:buClr>
              <a:buSzPts val="1400"/>
              <a:buFont typeface="Calibri"/>
              <a:buNone/>
              <a:defRPr b="1" i="0" sz="1100" u="none" cap="none" strike="noStrike">
                <a:solidFill>
                  <a:srgbClr val="59666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477000" y="6477000"/>
            <a:ext cx="102108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2"/>
          <p:cNvSpPr/>
          <p:nvPr/>
        </p:nvSpPr>
        <p:spPr>
          <a:xfrm>
            <a:off x="0" y="0"/>
            <a:ext cx="9144000" cy="4038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228600" y="64770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0A0A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2"/>
          <p:cNvSpPr/>
          <p:nvPr/>
        </p:nvSpPr>
        <p:spPr>
          <a:xfrm>
            <a:off x="0" y="4645880"/>
            <a:ext cx="91440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: 2 left, 1 right">
  <p:cSld name="3-Up: 2 left, 1 righ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1" name="Google Shape;101;p11"/>
          <p:cNvSpPr txBox="1"/>
          <p:nvPr>
            <p:ph idx="1" type="body"/>
          </p:nvPr>
        </p:nvSpPr>
        <p:spPr>
          <a:xfrm>
            <a:off x="304800" y="152400"/>
            <a:ext cx="3962400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1"/>
          <p:cNvSpPr txBox="1"/>
          <p:nvPr>
            <p:ph idx="2" type="body"/>
          </p:nvPr>
        </p:nvSpPr>
        <p:spPr>
          <a:xfrm>
            <a:off x="304800" y="457200"/>
            <a:ext cx="3962400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3" type="body"/>
          </p:nvPr>
        </p:nvSpPr>
        <p:spPr>
          <a:xfrm>
            <a:off x="301752" y="3319272"/>
            <a:ext cx="3965448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4" type="body"/>
          </p:nvPr>
        </p:nvSpPr>
        <p:spPr>
          <a:xfrm>
            <a:off x="301752" y="3617976"/>
            <a:ext cx="3965448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5" type="body"/>
          </p:nvPr>
        </p:nvSpPr>
        <p:spPr>
          <a:xfrm>
            <a:off x="4416552" y="152400"/>
            <a:ext cx="3965448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6" type="body"/>
          </p:nvPr>
        </p:nvSpPr>
        <p:spPr>
          <a:xfrm>
            <a:off x="4416552" y="451104"/>
            <a:ext cx="39624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10" type="dt"/>
          </p:nvPr>
        </p:nvSpPr>
        <p:spPr>
          <a:xfrm>
            <a:off x="7010400" y="76200"/>
            <a:ext cx="137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1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11"/>
          <p:cNvSpPr txBox="1"/>
          <p:nvPr>
            <p:ph idx="11" type="ftr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: 1 Left, 2 Right">
  <p:cSld name="3-Up: 1 Left, 2 Righ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2" name="Google Shape;112;p12"/>
          <p:cNvSpPr txBox="1"/>
          <p:nvPr>
            <p:ph idx="1" type="body"/>
          </p:nvPr>
        </p:nvSpPr>
        <p:spPr>
          <a:xfrm>
            <a:off x="304800" y="152400"/>
            <a:ext cx="3965448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12"/>
          <p:cNvSpPr txBox="1"/>
          <p:nvPr>
            <p:ph idx="2" type="body"/>
          </p:nvPr>
        </p:nvSpPr>
        <p:spPr>
          <a:xfrm>
            <a:off x="304800" y="381000"/>
            <a:ext cx="39624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12"/>
          <p:cNvSpPr txBox="1"/>
          <p:nvPr>
            <p:ph idx="3" type="body"/>
          </p:nvPr>
        </p:nvSpPr>
        <p:spPr>
          <a:xfrm>
            <a:off x="4419600" y="152400"/>
            <a:ext cx="3962400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2"/>
          <p:cNvSpPr txBox="1"/>
          <p:nvPr>
            <p:ph idx="4" type="body"/>
          </p:nvPr>
        </p:nvSpPr>
        <p:spPr>
          <a:xfrm>
            <a:off x="4419600" y="381000"/>
            <a:ext cx="3962400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2"/>
          <p:cNvSpPr txBox="1"/>
          <p:nvPr>
            <p:ph idx="5" type="body"/>
          </p:nvPr>
        </p:nvSpPr>
        <p:spPr>
          <a:xfrm>
            <a:off x="4416552" y="3319272"/>
            <a:ext cx="3965448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2"/>
          <p:cNvSpPr txBox="1"/>
          <p:nvPr>
            <p:ph idx="6" type="body"/>
          </p:nvPr>
        </p:nvSpPr>
        <p:spPr>
          <a:xfrm>
            <a:off x="4416552" y="3547872"/>
            <a:ext cx="3965448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2"/>
          <p:cNvSpPr txBox="1"/>
          <p:nvPr>
            <p:ph idx="10" type="dt"/>
          </p:nvPr>
        </p:nvSpPr>
        <p:spPr>
          <a:xfrm>
            <a:off x="7010400" y="76200"/>
            <a:ext cx="137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12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12"/>
          <p:cNvSpPr txBox="1"/>
          <p:nvPr>
            <p:ph idx="11" type="ftr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: 1 Top, 2 Bottom">
  <p:cSld name="3-Up: 1 Top, 2 Bottom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3" name="Google Shape;123;p13"/>
          <p:cNvSpPr txBox="1"/>
          <p:nvPr>
            <p:ph idx="1" type="body"/>
          </p:nvPr>
        </p:nvSpPr>
        <p:spPr>
          <a:xfrm>
            <a:off x="304800" y="152400"/>
            <a:ext cx="8077200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3"/>
          <p:cNvSpPr txBox="1"/>
          <p:nvPr>
            <p:ph idx="2" type="body"/>
          </p:nvPr>
        </p:nvSpPr>
        <p:spPr>
          <a:xfrm>
            <a:off x="301752" y="451104"/>
            <a:ext cx="8074152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3"/>
          <p:cNvSpPr txBox="1"/>
          <p:nvPr>
            <p:ph idx="3" type="body"/>
          </p:nvPr>
        </p:nvSpPr>
        <p:spPr>
          <a:xfrm>
            <a:off x="301752" y="3319272"/>
            <a:ext cx="3965448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4" type="body"/>
          </p:nvPr>
        </p:nvSpPr>
        <p:spPr>
          <a:xfrm>
            <a:off x="301752" y="3617976"/>
            <a:ext cx="3965448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5" type="body"/>
          </p:nvPr>
        </p:nvSpPr>
        <p:spPr>
          <a:xfrm>
            <a:off x="4416552" y="3319272"/>
            <a:ext cx="3965448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6" type="body"/>
          </p:nvPr>
        </p:nvSpPr>
        <p:spPr>
          <a:xfrm>
            <a:off x="4416552" y="3617976"/>
            <a:ext cx="3965448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10" type="dt"/>
          </p:nvPr>
        </p:nvSpPr>
        <p:spPr>
          <a:xfrm>
            <a:off x="7010400" y="76200"/>
            <a:ext cx="137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3"/>
          <p:cNvSpPr txBox="1"/>
          <p:nvPr>
            <p:ph idx="11" type="ftr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Up">
  <p:cSld name="4-Up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4" name="Google Shape;134;p14"/>
          <p:cNvSpPr txBox="1"/>
          <p:nvPr>
            <p:ph idx="1" type="body"/>
          </p:nvPr>
        </p:nvSpPr>
        <p:spPr>
          <a:xfrm>
            <a:off x="304800" y="152400"/>
            <a:ext cx="3962400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14"/>
          <p:cNvSpPr txBox="1"/>
          <p:nvPr>
            <p:ph idx="2" type="body"/>
          </p:nvPr>
        </p:nvSpPr>
        <p:spPr>
          <a:xfrm>
            <a:off x="304800" y="451104"/>
            <a:ext cx="3962400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14"/>
          <p:cNvSpPr txBox="1"/>
          <p:nvPr>
            <p:ph idx="3" type="body"/>
          </p:nvPr>
        </p:nvSpPr>
        <p:spPr>
          <a:xfrm>
            <a:off x="301752" y="3319272"/>
            <a:ext cx="3965448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4" type="body"/>
          </p:nvPr>
        </p:nvSpPr>
        <p:spPr>
          <a:xfrm>
            <a:off x="301752" y="3617976"/>
            <a:ext cx="3965448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5" type="body"/>
          </p:nvPr>
        </p:nvSpPr>
        <p:spPr>
          <a:xfrm>
            <a:off x="4419600" y="152400"/>
            <a:ext cx="3962400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6" type="body"/>
          </p:nvPr>
        </p:nvSpPr>
        <p:spPr>
          <a:xfrm>
            <a:off x="4419600" y="451104"/>
            <a:ext cx="3962400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7" type="body"/>
          </p:nvPr>
        </p:nvSpPr>
        <p:spPr>
          <a:xfrm>
            <a:off x="4416552" y="3319272"/>
            <a:ext cx="3965448" cy="301752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Google Shape;141;p14"/>
          <p:cNvSpPr txBox="1"/>
          <p:nvPr>
            <p:ph idx="8" type="body"/>
          </p:nvPr>
        </p:nvSpPr>
        <p:spPr>
          <a:xfrm>
            <a:off x="4416552" y="3617976"/>
            <a:ext cx="3965448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14"/>
          <p:cNvSpPr txBox="1"/>
          <p:nvPr>
            <p:ph idx="10" type="dt"/>
          </p:nvPr>
        </p:nvSpPr>
        <p:spPr>
          <a:xfrm>
            <a:off x="7010400" y="76200"/>
            <a:ext cx="137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14"/>
          <p:cNvSpPr txBox="1"/>
          <p:nvPr>
            <p:ph idx="11" type="ftr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Up: 1 Left, 3 Right">
  <p:cSld name="4-Up: 1 Left, 3 Righ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4419600" y="152400"/>
            <a:ext cx="3962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15"/>
          <p:cNvSpPr txBox="1"/>
          <p:nvPr>
            <p:ph idx="2" type="body"/>
          </p:nvPr>
        </p:nvSpPr>
        <p:spPr>
          <a:xfrm>
            <a:off x="4419600" y="381000"/>
            <a:ext cx="3962400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15"/>
          <p:cNvSpPr txBox="1"/>
          <p:nvPr>
            <p:ph idx="3" type="body"/>
          </p:nvPr>
        </p:nvSpPr>
        <p:spPr>
          <a:xfrm>
            <a:off x="304800" y="152400"/>
            <a:ext cx="3965448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15"/>
          <p:cNvSpPr txBox="1"/>
          <p:nvPr>
            <p:ph idx="4" type="body"/>
          </p:nvPr>
        </p:nvSpPr>
        <p:spPr>
          <a:xfrm>
            <a:off x="304800" y="381000"/>
            <a:ext cx="39624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15"/>
          <p:cNvSpPr txBox="1"/>
          <p:nvPr>
            <p:ph idx="5" type="body"/>
          </p:nvPr>
        </p:nvSpPr>
        <p:spPr>
          <a:xfrm>
            <a:off x="4416552" y="2209800"/>
            <a:ext cx="3962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15"/>
          <p:cNvSpPr txBox="1"/>
          <p:nvPr>
            <p:ph idx="6" type="body"/>
          </p:nvPr>
        </p:nvSpPr>
        <p:spPr>
          <a:xfrm>
            <a:off x="4416552" y="2438400"/>
            <a:ext cx="3962400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15"/>
          <p:cNvSpPr txBox="1"/>
          <p:nvPr>
            <p:ph idx="7" type="body"/>
          </p:nvPr>
        </p:nvSpPr>
        <p:spPr>
          <a:xfrm>
            <a:off x="4419600" y="4291584"/>
            <a:ext cx="3962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15"/>
          <p:cNvSpPr txBox="1"/>
          <p:nvPr>
            <p:ph idx="8" type="body"/>
          </p:nvPr>
        </p:nvSpPr>
        <p:spPr>
          <a:xfrm>
            <a:off x="4419600" y="4520184"/>
            <a:ext cx="3962400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p15"/>
          <p:cNvSpPr txBox="1"/>
          <p:nvPr>
            <p:ph idx="10" type="dt"/>
          </p:nvPr>
        </p:nvSpPr>
        <p:spPr>
          <a:xfrm>
            <a:off x="7010400" y="76200"/>
            <a:ext cx="137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15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15"/>
          <p:cNvSpPr txBox="1"/>
          <p:nvPr>
            <p:ph idx="11" type="ftr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Up: 3 Left, 1 Right">
  <p:cSld name="4-Up: 3 Left, 1 Righ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0" name="Google Shape;160;p16"/>
          <p:cNvSpPr txBox="1"/>
          <p:nvPr>
            <p:ph idx="1" type="body"/>
          </p:nvPr>
        </p:nvSpPr>
        <p:spPr>
          <a:xfrm>
            <a:off x="4416552" y="152400"/>
            <a:ext cx="3965448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16"/>
          <p:cNvSpPr txBox="1"/>
          <p:nvPr>
            <p:ph idx="2" type="body"/>
          </p:nvPr>
        </p:nvSpPr>
        <p:spPr>
          <a:xfrm>
            <a:off x="4416552" y="381000"/>
            <a:ext cx="39624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16"/>
          <p:cNvSpPr txBox="1"/>
          <p:nvPr>
            <p:ph idx="3" type="body"/>
          </p:nvPr>
        </p:nvSpPr>
        <p:spPr>
          <a:xfrm>
            <a:off x="294585" y="152400"/>
            <a:ext cx="3962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16"/>
          <p:cNvSpPr txBox="1"/>
          <p:nvPr>
            <p:ph idx="4" type="body"/>
          </p:nvPr>
        </p:nvSpPr>
        <p:spPr>
          <a:xfrm>
            <a:off x="294585" y="381000"/>
            <a:ext cx="3962400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16"/>
          <p:cNvSpPr txBox="1"/>
          <p:nvPr>
            <p:ph idx="5" type="body"/>
          </p:nvPr>
        </p:nvSpPr>
        <p:spPr>
          <a:xfrm>
            <a:off x="301752" y="2209800"/>
            <a:ext cx="3962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16"/>
          <p:cNvSpPr txBox="1"/>
          <p:nvPr>
            <p:ph idx="6" type="body"/>
          </p:nvPr>
        </p:nvSpPr>
        <p:spPr>
          <a:xfrm>
            <a:off x="301752" y="2438400"/>
            <a:ext cx="3962400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16"/>
          <p:cNvSpPr txBox="1"/>
          <p:nvPr>
            <p:ph idx="7" type="body"/>
          </p:nvPr>
        </p:nvSpPr>
        <p:spPr>
          <a:xfrm>
            <a:off x="304800" y="4291584"/>
            <a:ext cx="3962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16"/>
          <p:cNvSpPr txBox="1"/>
          <p:nvPr>
            <p:ph idx="8" type="body"/>
          </p:nvPr>
        </p:nvSpPr>
        <p:spPr>
          <a:xfrm>
            <a:off x="304800" y="4520184"/>
            <a:ext cx="3962400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16"/>
          <p:cNvSpPr txBox="1"/>
          <p:nvPr>
            <p:ph idx="10" type="dt"/>
          </p:nvPr>
        </p:nvSpPr>
        <p:spPr>
          <a:xfrm>
            <a:off x="7010400" y="76200"/>
            <a:ext cx="137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16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16"/>
          <p:cNvSpPr txBox="1"/>
          <p:nvPr>
            <p:ph idx="11" type="ftr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Up: 2 Left, 3 Right">
  <p:cSld name="5-Up: 2 Left, 3 Righ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3" name="Google Shape;173;p17"/>
          <p:cNvSpPr txBox="1"/>
          <p:nvPr>
            <p:ph idx="1" type="body"/>
          </p:nvPr>
        </p:nvSpPr>
        <p:spPr>
          <a:xfrm>
            <a:off x="304800" y="152400"/>
            <a:ext cx="3962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17"/>
          <p:cNvSpPr txBox="1"/>
          <p:nvPr>
            <p:ph idx="2" type="body"/>
          </p:nvPr>
        </p:nvSpPr>
        <p:spPr>
          <a:xfrm>
            <a:off x="304800" y="381000"/>
            <a:ext cx="3962400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17"/>
          <p:cNvSpPr txBox="1"/>
          <p:nvPr>
            <p:ph idx="3" type="body"/>
          </p:nvPr>
        </p:nvSpPr>
        <p:spPr>
          <a:xfrm>
            <a:off x="301752" y="3319272"/>
            <a:ext cx="3965448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17"/>
          <p:cNvSpPr txBox="1"/>
          <p:nvPr>
            <p:ph idx="4" type="body"/>
          </p:nvPr>
        </p:nvSpPr>
        <p:spPr>
          <a:xfrm>
            <a:off x="301752" y="3547872"/>
            <a:ext cx="3965448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17"/>
          <p:cNvSpPr txBox="1"/>
          <p:nvPr>
            <p:ph idx="5" type="body"/>
          </p:nvPr>
        </p:nvSpPr>
        <p:spPr>
          <a:xfrm>
            <a:off x="4419600" y="152400"/>
            <a:ext cx="3962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17"/>
          <p:cNvSpPr txBox="1"/>
          <p:nvPr>
            <p:ph idx="6" type="body"/>
          </p:nvPr>
        </p:nvSpPr>
        <p:spPr>
          <a:xfrm>
            <a:off x="4419600" y="381000"/>
            <a:ext cx="3962400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17"/>
          <p:cNvSpPr txBox="1"/>
          <p:nvPr>
            <p:ph idx="7" type="body"/>
          </p:nvPr>
        </p:nvSpPr>
        <p:spPr>
          <a:xfrm>
            <a:off x="4416552" y="2209800"/>
            <a:ext cx="3962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17"/>
          <p:cNvSpPr txBox="1"/>
          <p:nvPr>
            <p:ph idx="8" type="body"/>
          </p:nvPr>
        </p:nvSpPr>
        <p:spPr>
          <a:xfrm>
            <a:off x="4416552" y="2438400"/>
            <a:ext cx="3962400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17"/>
          <p:cNvSpPr txBox="1"/>
          <p:nvPr>
            <p:ph idx="9" type="body"/>
          </p:nvPr>
        </p:nvSpPr>
        <p:spPr>
          <a:xfrm>
            <a:off x="4419600" y="4291584"/>
            <a:ext cx="3962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17"/>
          <p:cNvSpPr txBox="1"/>
          <p:nvPr>
            <p:ph idx="13" type="body"/>
          </p:nvPr>
        </p:nvSpPr>
        <p:spPr>
          <a:xfrm>
            <a:off x="4419600" y="4520184"/>
            <a:ext cx="3962400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17"/>
          <p:cNvSpPr txBox="1"/>
          <p:nvPr>
            <p:ph idx="10" type="dt"/>
          </p:nvPr>
        </p:nvSpPr>
        <p:spPr>
          <a:xfrm>
            <a:off x="7010400" y="76200"/>
            <a:ext cx="137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17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17"/>
          <p:cNvSpPr txBox="1"/>
          <p:nvPr>
            <p:ph idx="11" type="ftr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Up: 3 Left, 2 Right">
  <p:cSld name="5-Up: 3 Left, 2 Righ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8" name="Google Shape;188;p18"/>
          <p:cNvSpPr txBox="1"/>
          <p:nvPr>
            <p:ph idx="1" type="body"/>
          </p:nvPr>
        </p:nvSpPr>
        <p:spPr>
          <a:xfrm>
            <a:off x="307848" y="152400"/>
            <a:ext cx="3962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18"/>
          <p:cNvSpPr txBox="1"/>
          <p:nvPr>
            <p:ph idx="2" type="body"/>
          </p:nvPr>
        </p:nvSpPr>
        <p:spPr>
          <a:xfrm>
            <a:off x="307848" y="381000"/>
            <a:ext cx="3962400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18"/>
          <p:cNvSpPr txBox="1"/>
          <p:nvPr>
            <p:ph idx="3" type="body"/>
          </p:nvPr>
        </p:nvSpPr>
        <p:spPr>
          <a:xfrm>
            <a:off x="304800" y="2188464"/>
            <a:ext cx="3962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18"/>
          <p:cNvSpPr txBox="1"/>
          <p:nvPr>
            <p:ph idx="4" type="body"/>
          </p:nvPr>
        </p:nvSpPr>
        <p:spPr>
          <a:xfrm>
            <a:off x="304800" y="2417064"/>
            <a:ext cx="3962400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18"/>
          <p:cNvSpPr txBox="1"/>
          <p:nvPr>
            <p:ph idx="5" type="body"/>
          </p:nvPr>
        </p:nvSpPr>
        <p:spPr>
          <a:xfrm>
            <a:off x="307848" y="4291584"/>
            <a:ext cx="3962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18"/>
          <p:cNvSpPr txBox="1"/>
          <p:nvPr>
            <p:ph idx="6" type="body"/>
          </p:nvPr>
        </p:nvSpPr>
        <p:spPr>
          <a:xfrm>
            <a:off x="307848" y="4520184"/>
            <a:ext cx="3962400" cy="17282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18"/>
          <p:cNvSpPr txBox="1"/>
          <p:nvPr>
            <p:ph idx="7" type="body"/>
          </p:nvPr>
        </p:nvSpPr>
        <p:spPr>
          <a:xfrm>
            <a:off x="4419600" y="152400"/>
            <a:ext cx="39624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18"/>
          <p:cNvSpPr txBox="1"/>
          <p:nvPr>
            <p:ph idx="8" type="body"/>
          </p:nvPr>
        </p:nvSpPr>
        <p:spPr>
          <a:xfrm>
            <a:off x="4419600" y="381000"/>
            <a:ext cx="3962400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18"/>
          <p:cNvSpPr txBox="1"/>
          <p:nvPr>
            <p:ph idx="9" type="body"/>
          </p:nvPr>
        </p:nvSpPr>
        <p:spPr>
          <a:xfrm>
            <a:off x="4416552" y="3319272"/>
            <a:ext cx="3965448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18"/>
          <p:cNvSpPr txBox="1"/>
          <p:nvPr>
            <p:ph idx="13" type="body"/>
          </p:nvPr>
        </p:nvSpPr>
        <p:spPr>
          <a:xfrm>
            <a:off x="4416552" y="3547872"/>
            <a:ext cx="3965448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Google Shape;198;p18"/>
          <p:cNvSpPr txBox="1"/>
          <p:nvPr>
            <p:ph idx="10" type="dt"/>
          </p:nvPr>
        </p:nvSpPr>
        <p:spPr>
          <a:xfrm>
            <a:off x="7010400" y="76200"/>
            <a:ext cx="137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18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18"/>
          <p:cNvSpPr txBox="1"/>
          <p:nvPr>
            <p:ph idx="11" type="ftr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mbstones">
  <p:cSld name="Tombstone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3" name="Google Shape;203;p19"/>
          <p:cNvSpPr/>
          <p:nvPr/>
        </p:nvSpPr>
        <p:spPr>
          <a:xfrm>
            <a:off x="1371600" y="1447800"/>
            <a:ext cx="16764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1371600" y="3886200"/>
            <a:ext cx="16764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3505200" y="1447800"/>
            <a:ext cx="16764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3505200" y="3886200"/>
            <a:ext cx="16764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5638800" y="1447800"/>
            <a:ext cx="16764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5638800" y="3886200"/>
            <a:ext cx="1676400" cy="2057400"/>
          </a:xfrm>
          <a:prstGeom prst="rect">
            <a:avLst/>
          </a:prstGeom>
          <a:solidFill>
            <a:schemeClr val="lt1"/>
          </a:solidFill>
          <a:ln cap="sq" cmpd="thickThin" w="762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9"/>
          <p:cNvSpPr/>
          <p:nvPr>
            <p:ph idx="2" type="pic"/>
          </p:nvPr>
        </p:nvSpPr>
        <p:spPr>
          <a:xfrm>
            <a:off x="1524000" y="1600200"/>
            <a:ext cx="1371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143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600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057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19"/>
          <p:cNvSpPr/>
          <p:nvPr>
            <p:ph idx="3" type="pic"/>
          </p:nvPr>
        </p:nvSpPr>
        <p:spPr>
          <a:xfrm>
            <a:off x="1524000" y="4038600"/>
            <a:ext cx="1371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143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600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057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19"/>
          <p:cNvSpPr/>
          <p:nvPr>
            <p:ph idx="4" type="pic"/>
          </p:nvPr>
        </p:nvSpPr>
        <p:spPr>
          <a:xfrm>
            <a:off x="3657600" y="1600200"/>
            <a:ext cx="1371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143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600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057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19"/>
          <p:cNvSpPr/>
          <p:nvPr>
            <p:ph idx="5" type="pic"/>
          </p:nvPr>
        </p:nvSpPr>
        <p:spPr>
          <a:xfrm>
            <a:off x="3657600" y="4038600"/>
            <a:ext cx="1371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143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600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057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19"/>
          <p:cNvSpPr/>
          <p:nvPr>
            <p:ph idx="6" type="pic"/>
          </p:nvPr>
        </p:nvSpPr>
        <p:spPr>
          <a:xfrm>
            <a:off x="5791200" y="1600200"/>
            <a:ext cx="1371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143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600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057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4" name="Google Shape;214;p19"/>
          <p:cNvSpPr/>
          <p:nvPr>
            <p:ph idx="7" type="pic"/>
          </p:nvPr>
        </p:nvSpPr>
        <p:spPr>
          <a:xfrm>
            <a:off x="5791200" y="4038600"/>
            <a:ext cx="1371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74295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143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600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057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19"/>
          <p:cNvSpPr txBox="1"/>
          <p:nvPr>
            <p:ph idx="1" type="body"/>
          </p:nvPr>
        </p:nvSpPr>
        <p:spPr>
          <a:xfrm>
            <a:off x="1524000" y="2895600"/>
            <a:ext cx="137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19"/>
          <p:cNvSpPr txBox="1"/>
          <p:nvPr>
            <p:ph idx="8" type="body"/>
          </p:nvPr>
        </p:nvSpPr>
        <p:spPr>
          <a:xfrm>
            <a:off x="1524000" y="5334000"/>
            <a:ext cx="137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19"/>
          <p:cNvSpPr txBox="1"/>
          <p:nvPr>
            <p:ph idx="9" type="body"/>
          </p:nvPr>
        </p:nvSpPr>
        <p:spPr>
          <a:xfrm>
            <a:off x="3657600" y="2895600"/>
            <a:ext cx="137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Google Shape;218;p19"/>
          <p:cNvSpPr txBox="1"/>
          <p:nvPr>
            <p:ph idx="13" type="body"/>
          </p:nvPr>
        </p:nvSpPr>
        <p:spPr>
          <a:xfrm>
            <a:off x="3657600" y="5334000"/>
            <a:ext cx="137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9" name="Google Shape;219;p19"/>
          <p:cNvSpPr txBox="1"/>
          <p:nvPr>
            <p:ph idx="14" type="body"/>
          </p:nvPr>
        </p:nvSpPr>
        <p:spPr>
          <a:xfrm>
            <a:off x="5791200" y="2895600"/>
            <a:ext cx="137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0" name="Google Shape;220;p19"/>
          <p:cNvSpPr txBox="1"/>
          <p:nvPr>
            <p:ph idx="15" type="body"/>
          </p:nvPr>
        </p:nvSpPr>
        <p:spPr>
          <a:xfrm>
            <a:off x="5791200" y="5334000"/>
            <a:ext cx="1371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19"/>
          <p:cNvSpPr txBox="1"/>
          <p:nvPr>
            <p:ph idx="16" type="body"/>
          </p:nvPr>
        </p:nvSpPr>
        <p:spPr>
          <a:xfrm>
            <a:off x="1524000" y="3200400"/>
            <a:ext cx="1371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19"/>
          <p:cNvSpPr txBox="1"/>
          <p:nvPr>
            <p:ph idx="17" type="body"/>
          </p:nvPr>
        </p:nvSpPr>
        <p:spPr>
          <a:xfrm>
            <a:off x="1524000" y="5638800"/>
            <a:ext cx="1371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19"/>
          <p:cNvSpPr txBox="1"/>
          <p:nvPr>
            <p:ph idx="18" type="body"/>
          </p:nvPr>
        </p:nvSpPr>
        <p:spPr>
          <a:xfrm>
            <a:off x="3657600" y="3200400"/>
            <a:ext cx="1371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4" name="Google Shape;224;p19"/>
          <p:cNvSpPr txBox="1"/>
          <p:nvPr>
            <p:ph idx="19" type="body"/>
          </p:nvPr>
        </p:nvSpPr>
        <p:spPr>
          <a:xfrm>
            <a:off x="3657600" y="5638800"/>
            <a:ext cx="1371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19"/>
          <p:cNvSpPr txBox="1"/>
          <p:nvPr>
            <p:ph idx="20" type="body"/>
          </p:nvPr>
        </p:nvSpPr>
        <p:spPr>
          <a:xfrm>
            <a:off x="5791200" y="3200400"/>
            <a:ext cx="1371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Google Shape;226;p19"/>
          <p:cNvSpPr txBox="1"/>
          <p:nvPr>
            <p:ph idx="21" type="body"/>
          </p:nvPr>
        </p:nvSpPr>
        <p:spPr>
          <a:xfrm>
            <a:off x="5791200" y="5638800"/>
            <a:ext cx="1371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1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7" name="Google Shape;227;p19"/>
          <p:cNvSpPr txBox="1"/>
          <p:nvPr>
            <p:ph idx="22" type="body"/>
          </p:nvPr>
        </p:nvSpPr>
        <p:spPr>
          <a:xfrm>
            <a:off x="1524000" y="2286000"/>
            <a:ext cx="1371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23" type="body"/>
          </p:nvPr>
        </p:nvSpPr>
        <p:spPr>
          <a:xfrm>
            <a:off x="1524000" y="4724400"/>
            <a:ext cx="1371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p19"/>
          <p:cNvSpPr txBox="1"/>
          <p:nvPr>
            <p:ph idx="24" type="body"/>
          </p:nvPr>
        </p:nvSpPr>
        <p:spPr>
          <a:xfrm>
            <a:off x="3657600" y="2286000"/>
            <a:ext cx="1371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p19"/>
          <p:cNvSpPr txBox="1"/>
          <p:nvPr>
            <p:ph idx="25" type="body"/>
          </p:nvPr>
        </p:nvSpPr>
        <p:spPr>
          <a:xfrm>
            <a:off x="3657600" y="4724400"/>
            <a:ext cx="1371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26" type="body"/>
          </p:nvPr>
        </p:nvSpPr>
        <p:spPr>
          <a:xfrm>
            <a:off x="5791200" y="2286000"/>
            <a:ext cx="1371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27" type="body"/>
          </p:nvPr>
        </p:nvSpPr>
        <p:spPr>
          <a:xfrm>
            <a:off x="5791200" y="4724400"/>
            <a:ext cx="1371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3" name="Google Shape;233;p19"/>
          <p:cNvSpPr txBox="1"/>
          <p:nvPr>
            <p:ph idx="28" type="body"/>
          </p:nvPr>
        </p:nvSpPr>
        <p:spPr>
          <a:xfrm>
            <a:off x="304800" y="381000"/>
            <a:ext cx="80772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19"/>
          <p:cNvSpPr txBox="1"/>
          <p:nvPr>
            <p:ph idx="10" type="dt"/>
          </p:nvPr>
        </p:nvSpPr>
        <p:spPr>
          <a:xfrm>
            <a:off x="7010400" y="76200"/>
            <a:ext cx="137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19"/>
          <p:cNvSpPr txBox="1"/>
          <p:nvPr>
            <p:ph idx="11" type="ftr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9" name="Google Shape;239;p20"/>
          <p:cNvSpPr txBox="1"/>
          <p:nvPr>
            <p:ph idx="1" type="body"/>
          </p:nvPr>
        </p:nvSpPr>
        <p:spPr>
          <a:xfrm>
            <a:off x="304800" y="381000"/>
            <a:ext cx="80772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20"/>
          <p:cNvSpPr txBox="1"/>
          <p:nvPr>
            <p:ph idx="10" type="dt"/>
          </p:nvPr>
        </p:nvSpPr>
        <p:spPr>
          <a:xfrm>
            <a:off x="7010400" y="76200"/>
            <a:ext cx="137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11" type="ftr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7010400" y="76200"/>
            <a:ext cx="137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idx="10" type="dt"/>
          </p:nvPr>
        </p:nvSpPr>
        <p:spPr>
          <a:xfrm>
            <a:off x="7010400" y="76200"/>
            <a:ext cx="137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Only">
  <p:cSld name="Heading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7010400" y="76200"/>
            <a:ext cx="137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7010400" y="76200"/>
            <a:ext cx="137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310896" y="381000"/>
            <a:ext cx="7385304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304800" y="838200"/>
            <a:ext cx="7391400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310896" y="1295400"/>
            <a:ext cx="7385304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4" type="body"/>
          </p:nvPr>
        </p:nvSpPr>
        <p:spPr>
          <a:xfrm>
            <a:off x="310896" y="1752600"/>
            <a:ext cx="7385304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5" type="body"/>
          </p:nvPr>
        </p:nvSpPr>
        <p:spPr>
          <a:xfrm>
            <a:off x="310896" y="2209800"/>
            <a:ext cx="7385304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6" type="body"/>
          </p:nvPr>
        </p:nvSpPr>
        <p:spPr>
          <a:xfrm>
            <a:off x="310896" y="2667000"/>
            <a:ext cx="7385304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7" type="body"/>
          </p:nvPr>
        </p:nvSpPr>
        <p:spPr>
          <a:xfrm>
            <a:off x="310896" y="3124200"/>
            <a:ext cx="7385304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8" type="body"/>
          </p:nvPr>
        </p:nvSpPr>
        <p:spPr>
          <a:xfrm>
            <a:off x="310896" y="3581400"/>
            <a:ext cx="7385304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9" type="body"/>
          </p:nvPr>
        </p:nvSpPr>
        <p:spPr>
          <a:xfrm>
            <a:off x="310896" y="4038600"/>
            <a:ext cx="7385304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3" type="body"/>
          </p:nvPr>
        </p:nvSpPr>
        <p:spPr>
          <a:xfrm>
            <a:off x="310896" y="4495800"/>
            <a:ext cx="7385304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4" type="body"/>
          </p:nvPr>
        </p:nvSpPr>
        <p:spPr>
          <a:xfrm>
            <a:off x="310896" y="4953000"/>
            <a:ext cx="7385304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5" type="body"/>
          </p:nvPr>
        </p:nvSpPr>
        <p:spPr>
          <a:xfrm>
            <a:off x="310896" y="5410200"/>
            <a:ext cx="7385304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idx="16" type="body"/>
          </p:nvPr>
        </p:nvSpPr>
        <p:spPr>
          <a:xfrm>
            <a:off x="7696200" y="381000"/>
            <a:ext cx="6858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7"/>
          <p:cNvSpPr txBox="1"/>
          <p:nvPr>
            <p:ph idx="17" type="body"/>
          </p:nvPr>
        </p:nvSpPr>
        <p:spPr>
          <a:xfrm>
            <a:off x="7696200" y="838200"/>
            <a:ext cx="6858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8" type="body"/>
          </p:nvPr>
        </p:nvSpPr>
        <p:spPr>
          <a:xfrm>
            <a:off x="7696200" y="1295400"/>
            <a:ext cx="6858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19" type="body"/>
          </p:nvPr>
        </p:nvSpPr>
        <p:spPr>
          <a:xfrm>
            <a:off x="7696200" y="1752600"/>
            <a:ext cx="6858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7"/>
          <p:cNvSpPr txBox="1"/>
          <p:nvPr>
            <p:ph idx="20" type="body"/>
          </p:nvPr>
        </p:nvSpPr>
        <p:spPr>
          <a:xfrm>
            <a:off x="7696200" y="2209800"/>
            <a:ext cx="6858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7"/>
          <p:cNvSpPr txBox="1"/>
          <p:nvPr>
            <p:ph idx="21" type="body"/>
          </p:nvPr>
        </p:nvSpPr>
        <p:spPr>
          <a:xfrm>
            <a:off x="7696200" y="2667000"/>
            <a:ext cx="6858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idx="22" type="body"/>
          </p:nvPr>
        </p:nvSpPr>
        <p:spPr>
          <a:xfrm>
            <a:off x="7696200" y="3124200"/>
            <a:ext cx="6858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7"/>
          <p:cNvSpPr txBox="1"/>
          <p:nvPr>
            <p:ph idx="23" type="body"/>
          </p:nvPr>
        </p:nvSpPr>
        <p:spPr>
          <a:xfrm>
            <a:off x="7696200" y="3581400"/>
            <a:ext cx="6858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24" type="body"/>
          </p:nvPr>
        </p:nvSpPr>
        <p:spPr>
          <a:xfrm>
            <a:off x="7696200" y="4038600"/>
            <a:ext cx="6858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7"/>
          <p:cNvSpPr txBox="1"/>
          <p:nvPr>
            <p:ph idx="25" type="body"/>
          </p:nvPr>
        </p:nvSpPr>
        <p:spPr>
          <a:xfrm>
            <a:off x="7696200" y="4495800"/>
            <a:ext cx="6858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7"/>
          <p:cNvSpPr txBox="1"/>
          <p:nvPr>
            <p:ph idx="26" type="body"/>
          </p:nvPr>
        </p:nvSpPr>
        <p:spPr>
          <a:xfrm>
            <a:off x="7696200" y="4953000"/>
            <a:ext cx="6858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7"/>
          <p:cNvSpPr txBox="1"/>
          <p:nvPr>
            <p:ph idx="27" type="body"/>
          </p:nvPr>
        </p:nvSpPr>
        <p:spPr>
          <a:xfrm>
            <a:off x="7696200" y="5410200"/>
            <a:ext cx="6858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7"/>
          <p:cNvSpPr txBox="1"/>
          <p:nvPr>
            <p:ph idx="28" type="body"/>
          </p:nvPr>
        </p:nvSpPr>
        <p:spPr>
          <a:xfrm>
            <a:off x="310896" y="5867400"/>
            <a:ext cx="7385304" cy="228600"/>
          </a:xfrm>
          <a:prstGeom prst="rect">
            <a:avLst/>
          </a:prstGeom>
          <a:solidFill>
            <a:srgbClr val="CCCC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29" type="body"/>
          </p:nvPr>
        </p:nvSpPr>
        <p:spPr>
          <a:xfrm>
            <a:off x="7696200" y="5867400"/>
            <a:ext cx="685800" cy="228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r">
              <a:spcBef>
                <a:spcPts val="22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7"/>
          <p:cNvSpPr txBox="1"/>
          <p:nvPr>
            <p:ph idx="10" type="dt"/>
          </p:nvPr>
        </p:nvSpPr>
        <p:spPr>
          <a:xfrm>
            <a:off x="7010400" y="76200"/>
            <a:ext cx="137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7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7"/>
          <p:cNvSpPr txBox="1"/>
          <p:nvPr>
            <p:ph idx="11" type="ftr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/>
          <p:nvPr/>
        </p:nvSpPr>
        <p:spPr>
          <a:xfrm>
            <a:off x="0" y="4038600"/>
            <a:ext cx="9144000" cy="6096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8"/>
          <p:cNvSpPr txBox="1"/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" name="Google Shape;79;p8"/>
          <p:cNvSpPr txBox="1"/>
          <p:nvPr>
            <p:ph idx="10" type="dt"/>
          </p:nvPr>
        </p:nvSpPr>
        <p:spPr>
          <a:xfrm>
            <a:off x="228600" y="6477000"/>
            <a:ext cx="1600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0A0A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8"/>
          <p:cNvSpPr txBox="1"/>
          <p:nvPr>
            <p:ph idx="11" type="ftr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6477000" y="6477000"/>
            <a:ext cx="102108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8"/>
          <p:cNvSpPr/>
          <p:nvPr/>
        </p:nvSpPr>
        <p:spPr>
          <a:xfrm>
            <a:off x="0" y="4645880"/>
            <a:ext cx="91440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Up">
  <p:cSld name="1-Up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5" name="Google Shape;85;p9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9"/>
          <p:cNvSpPr txBox="1"/>
          <p:nvPr>
            <p:ph idx="2" type="body"/>
          </p:nvPr>
        </p:nvSpPr>
        <p:spPr>
          <a:xfrm>
            <a:off x="304800" y="457200"/>
            <a:ext cx="80772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9"/>
          <p:cNvSpPr txBox="1"/>
          <p:nvPr>
            <p:ph idx="10" type="dt"/>
          </p:nvPr>
        </p:nvSpPr>
        <p:spPr>
          <a:xfrm>
            <a:off x="7010400" y="76200"/>
            <a:ext cx="137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9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9"/>
          <p:cNvSpPr txBox="1"/>
          <p:nvPr>
            <p:ph idx="11" type="ftr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">
  <p:cSld name="2-Up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Google Shape;92;p10"/>
          <p:cNvSpPr txBox="1"/>
          <p:nvPr>
            <p:ph idx="1" type="body"/>
          </p:nvPr>
        </p:nvSpPr>
        <p:spPr>
          <a:xfrm>
            <a:off x="304800" y="152400"/>
            <a:ext cx="3965448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idx="2" type="body"/>
          </p:nvPr>
        </p:nvSpPr>
        <p:spPr>
          <a:xfrm>
            <a:off x="304800" y="457200"/>
            <a:ext cx="39624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0"/>
          <p:cNvSpPr txBox="1"/>
          <p:nvPr>
            <p:ph idx="3" type="body"/>
          </p:nvPr>
        </p:nvSpPr>
        <p:spPr>
          <a:xfrm>
            <a:off x="4416552" y="152400"/>
            <a:ext cx="3965448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1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0"/>
          <p:cNvSpPr txBox="1"/>
          <p:nvPr>
            <p:ph idx="4" type="body"/>
          </p:nvPr>
        </p:nvSpPr>
        <p:spPr>
          <a:xfrm>
            <a:off x="4416552" y="457200"/>
            <a:ext cx="39624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0"/>
          <p:cNvSpPr txBox="1"/>
          <p:nvPr>
            <p:ph idx="10" type="dt"/>
          </p:nvPr>
        </p:nvSpPr>
        <p:spPr>
          <a:xfrm>
            <a:off x="7010400" y="76200"/>
            <a:ext cx="137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0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0"/>
          <p:cNvSpPr txBox="1"/>
          <p:nvPr>
            <p:ph idx="11" type="ftr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b="0" i="0" sz="24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04800" y="381000"/>
            <a:ext cx="80772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010400" y="76200"/>
            <a:ext cx="1371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0" y="0"/>
            <a:ext cx="762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2705100" y="6477000"/>
            <a:ext cx="3733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jpg"/><Relationship Id="rId4" Type="http://schemas.openxmlformats.org/officeDocument/2006/relationships/image" Target="../media/image3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4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jpg"/><Relationship Id="rId4" Type="http://schemas.openxmlformats.org/officeDocument/2006/relationships/image" Target="../media/image40.jpg"/><Relationship Id="rId5" Type="http://schemas.openxmlformats.org/officeDocument/2006/relationships/image" Target="../media/image41.jpg"/><Relationship Id="rId6" Type="http://schemas.openxmlformats.org/officeDocument/2006/relationships/image" Target="../media/image47.jpg"/><Relationship Id="rId7" Type="http://schemas.openxmlformats.org/officeDocument/2006/relationships/image" Target="../media/image50.jp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1.png"/><Relationship Id="rId10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theredpandas.com/" TargetMode="External"/><Relationship Id="rId4" Type="http://schemas.openxmlformats.org/officeDocument/2006/relationships/image" Target="../media/image45.jpg"/><Relationship Id="rId9" Type="http://schemas.openxmlformats.org/officeDocument/2006/relationships/image" Target="../media/image59.png"/><Relationship Id="rId5" Type="http://schemas.openxmlformats.org/officeDocument/2006/relationships/image" Target="../media/image39.jpg"/><Relationship Id="rId6" Type="http://schemas.openxmlformats.org/officeDocument/2006/relationships/hyperlink" Target="http://www.gearbox.co.ke/" TargetMode="External"/><Relationship Id="rId7" Type="http://schemas.openxmlformats.org/officeDocument/2006/relationships/image" Target="../media/image60.jpg"/><Relationship Id="rId8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42.png"/><Relationship Id="rId6" Type="http://schemas.openxmlformats.org/officeDocument/2006/relationships/image" Target="../media/image53.png"/><Relationship Id="rId7" Type="http://schemas.openxmlformats.org/officeDocument/2006/relationships/image" Target="../media/image46.png"/><Relationship Id="rId8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8.png"/><Relationship Id="rId4" Type="http://schemas.openxmlformats.org/officeDocument/2006/relationships/image" Target="../media/image63.jpg"/><Relationship Id="rId9" Type="http://schemas.openxmlformats.org/officeDocument/2006/relationships/image" Target="../media/image61.jpg"/><Relationship Id="rId5" Type="http://schemas.openxmlformats.org/officeDocument/2006/relationships/image" Target="../media/image64.jpg"/><Relationship Id="rId6" Type="http://schemas.openxmlformats.org/officeDocument/2006/relationships/image" Target="../media/image70.jpg"/><Relationship Id="rId7" Type="http://schemas.openxmlformats.org/officeDocument/2006/relationships/image" Target="../media/image68.jpg"/><Relationship Id="rId8" Type="http://schemas.openxmlformats.org/officeDocument/2006/relationships/image" Target="../media/image6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9.jpg"/><Relationship Id="rId4" Type="http://schemas.openxmlformats.org/officeDocument/2006/relationships/image" Target="../media/image75.png"/><Relationship Id="rId9" Type="http://schemas.openxmlformats.org/officeDocument/2006/relationships/image" Target="../media/image65.jpg"/><Relationship Id="rId5" Type="http://schemas.openxmlformats.org/officeDocument/2006/relationships/image" Target="../media/image35.jpg"/><Relationship Id="rId6" Type="http://schemas.openxmlformats.org/officeDocument/2006/relationships/image" Target="../media/image66.jpg"/><Relationship Id="rId7" Type="http://schemas.openxmlformats.org/officeDocument/2006/relationships/image" Target="../media/image67.jpg"/><Relationship Id="rId8" Type="http://schemas.openxmlformats.org/officeDocument/2006/relationships/image" Target="../media/image6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2.png"/><Relationship Id="rId4" Type="http://schemas.openxmlformats.org/officeDocument/2006/relationships/image" Target="../media/image77.jpg"/><Relationship Id="rId5" Type="http://schemas.openxmlformats.org/officeDocument/2006/relationships/image" Target="../media/image7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8.png"/><Relationship Id="rId4" Type="http://schemas.openxmlformats.org/officeDocument/2006/relationships/image" Target="../media/image76.png"/><Relationship Id="rId5" Type="http://schemas.openxmlformats.org/officeDocument/2006/relationships/image" Target="../media/image8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4.jpg"/><Relationship Id="rId4" Type="http://schemas.openxmlformats.org/officeDocument/2006/relationships/image" Target="../media/image87.jpg"/><Relationship Id="rId5" Type="http://schemas.openxmlformats.org/officeDocument/2006/relationships/image" Target="../media/image86.jpg"/><Relationship Id="rId6" Type="http://schemas.openxmlformats.org/officeDocument/2006/relationships/image" Target="../media/image8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3.jpg"/><Relationship Id="rId4" Type="http://schemas.openxmlformats.org/officeDocument/2006/relationships/image" Target="../media/image83.jpg"/><Relationship Id="rId5" Type="http://schemas.openxmlformats.org/officeDocument/2006/relationships/image" Target="../media/image8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0.jpg"/><Relationship Id="rId4" Type="http://schemas.openxmlformats.org/officeDocument/2006/relationships/image" Target="../media/image92.png"/><Relationship Id="rId5" Type="http://schemas.openxmlformats.org/officeDocument/2006/relationships/image" Target="../media/image8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5.jpg"/><Relationship Id="rId4" Type="http://schemas.openxmlformats.org/officeDocument/2006/relationships/image" Target="../media/image91.jpg"/><Relationship Id="rId5" Type="http://schemas.openxmlformats.org/officeDocument/2006/relationships/image" Target="../media/image89.jpg"/><Relationship Id="rId6" Type="http://schemas.openxmlformats.org/officeDocument/2006/relationships/image" Target="../media/image9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0.jpg"/><Relationship Id="rId4" Type="http://schemas.openxmlformats.org/officeDocument/2006/relationships/image" Target="../media/image98.jpg"/><Relationship Id="rId5" Type="http://schemas.openxmlformats.org/officeDocument/2006/relationships/image" Target="../media/image101.jpg"/><Relationship Id="rId6" Type="http://schemas.openxmlformats.org/officeDocument/2006/relationships/image" Target="../media/image104.jpg"/><Relationship Id="rId7" Type="http://schemas.openxmlformats.org/officeDocument/2006/relationships/image" Target="../media/image9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7.jpg"/><Relationship Id="rId4" Type="http://schemas.openxmlformats.org/officeDocument/2006/relationships/image" Target="../media/image10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8.jpg"/><Relationship Id="rId4" Type="http://schemas.openxmlformats.org/officeDocument/2006/relationships/image" Target="../media/image106.jpg"/><Relationship Id="rId5" Type="http://schemas.openxmlformats.org/officeDocument/2006/relationships/image" Target="../media/image10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2.png"/><Relationship Id="rId5" Type="http://schemas.openxmlformats.org/officeDocument/2006/relationships/image" Target="../media/image1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9.png"/><Relationship Id="rId4" Type="http://schemas.openxmlformats.org/officeDocument/2006/relationships/image" Target="../media/image105.jpg"/><Relationship Id="rId5" Type="http://schemas.openxmlformats.org/officeDocument/2006/relationships/image" Target="../media/image1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7.png"/><Relationship Id="rId4" Type="http://schemas.openxmlformats.org/officeDocument/2006/relationships/image" Target="../media/image11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4.jpg"/><Relationship Id="rId4" Type="http://schemas.openxmlformats.org/officeDocument/2006/relationships/image" Target="../media/image113.jpg"/><Relationship Id="rId5" Type="http://schemas.openxmlformats.org/officeDocument/2006/relationships/image" Target="../media/image115.jpg"/><Relationship Id="rId6" Type="http://schemas.openxmlformats.org/officeDocument/2006/relationships/image" Target="../media/image118.jpg"/><Relationship Id="rId7" Type="http://schemas.openxmlformats.org/officeDocument/2006/relationships/image" Target="../media/image120.jpg"/><Relationship Id="rId8" Type="http://schemas.openxmlformats.org/officeDocument/2006/relationships/image" Target="../media/image12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2.jpg"/><Relationship Id="rId4" Type="http://schemas.openxmlformats.org/officeDocument/2006/relationships/image" Target="../media/image110.jpg"/><Relationship Id="rId5" Type="http://schemas.openxmlformats.org/officeDocument/2006/relationships/image" Target="../media/image11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9.jpg"/><Relationship Id="rId4" Type="http://schemas.openxmlformats.org/officeDocument/2006/relationships/image" Target="../media/image124.jpg"/><Relationship Id="rId5" Type="http://schemas.openxmlformats.org/officeDocument/2006/relationships/image" Target="../media/image12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7.jpg"/><Relationship Id="rId4" Type="http://schemas.openxmlformats.org/officeDocument/2006/relationships/image" Target="../media/image126.jpg"/><Relationship Id="rId5" Type="http://schemas.openxmlformats.org/officeDocument/2006/relationships/image" Target="../media/image12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8.jpg"/><Relationship Id="rId4" Type="http://schemas.openxmlformats.org/officeDocument/2006/relationships/image" Target="../media/image1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2.png"/><Relationship Id="rId4" Type="http://schemas.openxmlformats.org/officeDocument/2006/relationships/image" Target="../media/image140.png"/><Relationship Id="rId5" Type="http://schemas.openxmlformats.org/officeDocument/2006/relationships/image" Target="../media/image13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9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6.jpg"/><Relationship Id="rId4" Type="http://schemas.openxmlformats.org/officeDocument/2006/relationships/image" Target="../media/image14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4.png"/><Relationship Id="rId4" Type="http://schemas.openxmlformats.org/officeDocument/2006/relationships/image" Target="../media/image137.png"/><Relationship Id="rId9" Type="http://schemas.openxmlformats.org/officeDocument/2006/relationships/image" Target="../media/image144.png"/><Relationship Id="rId5" Type="http://schemas.openxmlformats.org/officeDocument/2006/relationships/image" Target="../media/image138.png"/><Relationship Id="rId6" Type="http://schemas.openxmlformats.org/officeDocument/2006/relationships/image" Target="../media/image135.png"/><Relationship Id="rId7" Type="http://schemas.openxmlformats.org/officeDocument/2006/relationships/image" Target="../media/image141.png"/><Relationship Id="rId8" Type="http://schemas.openxmlformats.org/officeDocument/2006/relationships/image" Target="../media/image1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2.jpg"/><Relationship Id="rId4" Type="http://schemas.openxmlformats.org/officeDocument/2006/relationships/image" Target="../media/image148.jpg"/><Relationship Id="rId5" Type="http://schemas.openxmlformats.org/officeDocument/2006/relationships/image" Target="../media/image145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46.png"/><Relationship Id="rId4" Type="http://schemas.openxmlformats.org/officeDocument/2006/relationships/image" Target="../media/image156.jpg"/><Relationship Id="rId5" Type="http://schemas.openxmlformats.org/officeDocument/2006/relationships/image" Target="../media/image154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9.png"/><Relationship Id="rId4" Type="http://schemas.openxmlformats.org/officeDocument/2006/relationships/image" Target="../media/image1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47.jpg"/><Relationship Id="rId4" Type="http://schemas.openxmlformats.org/officeDocument/2006/relationships/image" Target="../media/image153.png"/><Relationship Id="rId9" Type="http://schemas.openxmlformats.org/officeDocument/2006/relationships/image" Target="../media/image159.jpg"/><Relationship Id="rId5" Type="http://schemas.openxmlformats.org/officeDocument/2006/relationships/image" Target="../media/image151.jpg"/><Relationship Id="rId6" Type="http://schemas.openxmlformats.org/officeDocument/2006/relationships/image" Target="../media/image150.jpg"/><Relationship Id="rId7" Type="http://schemas.openxmlformats.org/officeDocument/2006/relationships/image" Target="../media/image158.jpg"/><Relationship Id="rId8" Type="http://schemas.openxmlformats.org/officeDocument/2006/relationships/image" Target="../media/image160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63.png"/><Relationship Id="rId4" Type="http://schemas.openxmlformats.org/officeDocument/2006/relationships/image" Target="../media/image155.png"/><Relationship Id="rId5" Type="http://schemas.openxmlformats.org/officeDocument/2006/relationships/image" Target="../media/image157.png"/><Relationship Id="rId6" Type="http://schemas.openxmlformats.org/officeDocument/2006/relationships/image" Target="../media/image16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2.jpg"/><Relationship Id="rId4" Type="http://schemas.openxmlformats.org/officeDocument/2006/relationships/image" Target="../media/image165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jpg"/><Relationship Id="rId10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6.jpg"/><Relationship Id="rId9" Type="http://schemas.openxmlformats.org/officeDocument/2006/relationships/image" Target="../media/image5.png"/><Relationship Id="rId5" Type="http://schemas.openxmlformats.org/officeDocument/2006/relationships/image" Target="../media/image8.jpg"/><Relationship Id="rId6" Type="http://schemas.openxmlformats.org/officeDocument/2006/relationships/image" Target="../media/image1.png"/><Relationship Id="rId7" Type="http://schemas.openxmlformats.org/officeDocument/2006/relationships/image" Target="../media/image7.jpg"/><Relationship Id="rId8" Type="http://schemas.openxmlformats.org/officeDocument/2006/relationships/image" Target="../media/image2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64.png"/><Relationship Id="rId4" Type="http://schemas.openxmlformats.org/officeDocument/2006/relationships/image" Target="../media/image179.png"/><Relationship Id="rId5" Type="http://schemas.openxmlformats.org/officeDocument/2006/relationships/image" Target="../media/image168.png"/><Relationship Id="rId6" Type="http://schemas.openxmlformats.org/officeDocument/2006/relationships/image" Target="../media/image17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6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66.jpg"/><Relationship Id="rId4" Type="http://schemas.openxmlformats.org/officeDocument/2006/relationships/image" Target="../media/image175.png"/><Relationship Id="rId5" Type="http://schemas.openxmlformats.org/officeDocument/2006/relationships/image" Target="../media/image173.png"/><Relationship Id="rId6" Type="http://schemas.openxmlformats.org/officeDocument/2006/relationships/image" Target="../media/image17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71.jpg"/><Relationship Id="rId4" Type="http://schemas.openxmlformats.org/officeDocument/2006/relationships/image" Target="../media/image169.jpg"/><Relationship Id="rId5" Type="http://schemas.openxmlformats.org/officeDocument/2006/relationships/image" Target="../media/image174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70.jpg"/><Relationship Id="rId4" Type="http://schemas.openxmlformats.org/officeDocument/2006/relationships/image" Target="../media/image172.jpg"/><Relationship Id="rId5" Type="http://schemas.openxmlformats.org/officeDocument/2006/relationships/image" Target="../media/image189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78.jpg"/><Relationship Id="rId4" Type="http://schemas.openxmlformats.org/officeDocument/2006/relationships/image" Target="../media/image184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82.png"/><Relationship Id="rId4" Type="http://schemas.openxmlformats.org/officeDocument/2006/relationships/image" Target="../media/image181.png"/><Relationship Id="rId5" Type="http://schemas.openxmlformats.org/officeDocument/2006/relationships/image" Target="../media/image183.png"/><Relationship Id="rId6" Type="http://schemas.openxmlformats.org/officeDocument/2006/relationships/image" Target="../media/image180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87.jpg"/><Relationship Id="rId4" Type="http://schemas.openxmlformats.org/officeDocument/2006/relationships/image" Target="../media/image188.png"/><Relationship Id="rId5" Type="http://schemas.openxmlformats.org/officeDocument/2006/relationships/image" Target="../media/image185.jpg"/><Relationship Id="rId6" Type="http://schemas.openxmlformats.org/officeDocument/2006/relationships/image" Target="../media/image18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7.jpg"/><Relationship Id="rId9" Type="http://schemas.openxmlformats.org/officeDocument/2006/relationships/image" Target="../media/image27.png"/><Relationship Id="rId5" Type="http://schemas.openxmlformats.org/officeDocument/2006/relationships/image" Target="../media/image13.jpg"/><Relationship Id="rId6" Type="http://schemas.openxmlformats.org/officeDocument/2006/relationships/image" Target="../media/image9.jpg"/><Relationship Id="rId7" Type="http://schemas.openxmlformats.org/officeDocument/2006/relationships/image" Target="../media/image21.png"/><Relationship Id="rId8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5.jpg"/><Relationship Id="rId5" Type="http://schemas.openxmlformats.org/officeDocument/2006/relationships/image" Target="../media/image23.png"/><Relationship Id="rId6" Type="http://schemas.openxmlformats.org/officeDocument/2006/relationships/image" Target="../media/image24.jpg"/><Relationship Id="rId7" Type="http://schemas.openxmlformats.org/officeDocument/2006/relationships/image" Target="../media/image33.jpg"/><Relationship Id="rId8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"/>
          <p:cNvSpPr txBox="1"/>
          <p:nvPr>
            <p:ph type="ctrTitle"/>
          </p:nvPr>
        </p:nvSpPr>
        <p:spPr>
          <a:xfrm>
            <a:off x="228600" y="4114800"/>
            <a:ext cx="7239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OVERVIEW FOR TECHNOLOGY PARTNERS  </a:t>
            </a:r>
            <a:endParaRPr/>
          </a:p>
        </p:txBody>
      </p:sp>
      <p:sp>
        <p:nvSpPr>
          <p:cNvPr id="249" name="Google Shape;249;p21"/>
          <p:cNvSpPr txBox="1"/>
          <p:nvPr>
            <p:ph idx="1" type="subTitle"/>
          </p:nvPr>
        </p:nvSpPr>
        <p:spPr>
          <a:xfrm>
            <a:off x="228600" y="4724400"/>
            <a:ext cx="69342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596667"/>
              </a:buClr>
              <a:buFont typeface="Calibri"/>
              <a:buNone/>
            </a:pPr>
            <a:br>
              <a:rPr b="1" i="0" lang="en-US" sz="1200" u="none" cap="none" strike="noStrike">
                <a:solidFill>
                  <a:srgbClr val="59666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200" u="none" cap="none" strike="noStrike">
                <a:solidFill>
                  <a:srgbClr val="596667"/>
                </a:solidFill>
                <a:latin typeface="Calibri"/>
                <a:ea typeface="Calibri"/>
                <a:cs typeface="Calibri"/>
                <a:sym typeface="Calibri"/>
              </a:rPr>
              <a:t>Apr 2016</a:t>
            </a:r>
            <a:endParaRPr b="1" i="0" sz="1200" u="none" cap="none" strike="noStrike">
              <a:solidFill>
                <a:srgbClr val="59666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40"/>
              </a:spcBef>
              <a:spcAft>
                <a:spcPts val="0"/>
              </a:spcAft>
              <a:buClr>
                <a:srgbClr val="596667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59666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40"/>
              </a:spcBef>
              <a:spcAft>
                <a:spcPts val="0"/>
              </a:spcAft>
              <a:buClr>
                <a:srgbClr val="596667"/>
              </a:buClr>
              <a:buFont typeface="Calibri"/>
              <a:buNone/>
            </a:pPr>
            <a:r>
              <a:rPr b="0" i="0" lang="en-US" sz="1200" u="none" cap="none" strike="noStrike">
                <a:solidFill>
                  <a:srgbClr val="596667"/>
                </a:solidFill>
                <a:latin typeface="Calibri"/>
                <a:ea typeface="Calibri"/>
                <a:cs typeface="Calibri"/>
                <a:sym typeface="Calibri"/>
              </a:rPr>
              <a:t>Sagun Saxena, Chief Technology Officer</a:t>
            </a:r>
            <a:endParaRPr/>
          </a:p>
          <a:p>
            <a:pPr indent="0" lvl="0" marL="0" marR="0" rtl="0" algn="l">
              <a:spcBef>
                <a:spcPts val="240"/>
              </a:spcBef>
              <a:spcAft>
                <a:spcPts val="0"/>
              </a:spcAft>
              <a:buClr>
                <a:srgbClr val="596667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59666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40"/>
              </a:spcBef>
              <a:spcAft>
                <a:spcPts val="0"/>
              </a:spcAft>
              <a:buClr>
                <a:srgbClr val="596667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59666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40"/>
              </a:spcBef>
              <a:spcAft>
                <a:spcPts val="0"/>
              </a:spcAft>
              <a:buClr>
                <a:srgbClr val="596667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59666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40"/>
              </a:spcBef>
              <a:spcAft>
                <a:spcPts val="0"/>
              </a:spcAft>
              <a:buClr>
                <a:srgbClr val="596667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59666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80"/>
              </a:spcBef>
              <a:spcAft>
                <a:spcPts val="0"/>
              </a:spcAft>
              <a:buClr>
                <a:srgbClr val="596667"/>
              </a:buClr>
              <a:buFont typeface="Calibri"/>
              <a:buNone/>
            </a:pPr>
            <a:r>
              <a:rPr b="0" i="0" lang="en-US" sz="900" u="none" cap="none" strike="noStrike">
                <a:solidFill>
                  <a:srgbClr val="596667"/>
                </a:solidFill>
                <a:latin typeface="Calibri"/>
                <a:ea typeface="Calibri"/>
                <a:cs typeface="Calibri"/>
                <a:sym typeface="Calibri"/>
              </a:rPr>
              <a:t>©2014 SmartCook Energy Limited  |  Proprietary &amp; Confidential</a:t>
            </a:r>
            <a:endParaRPr/>
          </a:p>
          <a:p>
            <a:pPr indent="0" lvl="0" marL="0" marR="0" rtl="0" algn="l">
              <a:spcBef>
                <a:spcPts val="180"/>
              </a:spcBef>
              <a:spcAft>
                <a:spcPts val="0"/>
              </a:spcAft>
              <a:buClr>
                <a:srgbClr val="596667"/>
              </a:buClr>
              <a:buFont typeface="Calibri"/>
              <a:buNone/>
            </a:pPr>
            <a:r>
              <a:rPr b="0" i="0" lang="en-US" sz="900" u="none" cap="none" strike="noStrike">
                <a:solidFill>
                  <a:srgbClr val="59666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250" name="Google Shape;250;p21"/>
          <p:cNvSpPr txBox="1"/>
          <p:nvPr/>
        </p:nvSpPr>
        <p:spPr>
          <a:xfrm>
            <a:off x="228600" y="381000"/>
            <a:ext cx="4666342" cy="369332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SHARED UNDER NON-DISCLOSURE AGREEMENT</a:t>
            </a:r>
            <a:endParaRPr/>
          </a:p>
        </p:txBody>
      </p:sp>
      <p:pic>
        <p:nvPicPr>
          <p:cNvPr id="251" name="Google Shape;25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5900" y="5334000"/>
            <a:ext cx="2590800" cy="1758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0"/>
          <p:cNvSpPr txBox="1"/>
          <p:nvPr/>
        </p:nvSpPr>
        <p:spPr>
          <a:xfrm>
            <a:off x="4441215" y="4375387"/>
            <a:ext cx="4307930" cy="2618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SAFE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stores and dispenses with no vapor release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engineered for lock-down in case of valve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failure, tampering/shaking, or local fire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– customer self-serve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– gravity-fed from 200L tank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ROBUST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100% uptime, backup battery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0"/>
          <p:cNvSpPr txBox="1"/>
          <p:nvPr/>
        </p:nvSpPr>
        <p:spPr>
          <a:xfrm>
            <a:off x="4441215" y="1331453"/>
            <a:ext cx="4836600" cy="2405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 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 eliminates packaging costs and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intermediary margins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CONNECTED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to range of KOKO cloud services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– video advertising, news, entertainment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0"/>
          <p:cNvSpPr/>
          <p:nvPr/>
        </p:nvSpPr>
        <p:spPr>
          <a:xfrm>
            <a:off x="193962" y="176645"/>
            <a:ext cx="8478697" cy="408709"/>
          </a:xfrm>
          <a:prstGeom prst="roundRect">
            <a:avLst>
              <a:gd fmla="val 16667" name="adj"/>
            </a:avLst>
          </a:prstGeom>
          <a:solidFill>
            <a:srgbClr val="A8D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KOKO POINT</a:t>
            </a:r>
            <a:endParaRPr/>
          </a:p>
        </p:txBody>
      </p:sp>
      <p:sp>
        <p:nvSpPr>
          <p:cNvPr id="377" name="Google Shape;377;p30"/>
          <p:cNvSpPr/>
          <p:nvPr/>
        </p:nvSpPr>
        <p:spPr>
          <a:xfrm>
            <a:off x="4416551" y="817667"/>
            <a:ext cx="4256394" cy="408709"/>
          </a:xfrm>
          <a:prstGeom prst="roundRect">
            <a:avLst>
              <a:gd fmla="val 16667" name="adj"/>
            </a:avLst>
          </a:prstGeom>
          <a:solidFill>
            <a:srgbClr val="D3E9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BENEFITS</a:t>
            </a:r>
            <a:endParaRPr/>
          </a:p>
        </p:txBody>
      </p:sp>
      <p:sp>
        <p:nvSpPr>
          <p:cNvPr id="378" name="Google Shape;378;p30"/>
          <p:cNvSpPr/>
          <p:nvPr/>
        </p:nvSpPr>
        <p:spPr>
          <a:xfrm>
            <a:off x="4441215" y="3813713"/>
            <a:ext cx="4256394" cy="408709"/>
          </a:xfrm>
          <a:prstGeom prst="roundRect">
            <a:avLst>
              <a:gd fmla="val 16667" name="adj"/>
            </a:avLst>
          </a:prstGeom>
          <a:solidFill>
            <a:srgbClr val="D3E9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TECHNICAL FEATURES</a:t>
            </a:r>
            <a:endParaRPr/>
          </a:p>
        </p:txBody>
      </p:sp>
      <p:sp>
        <p:nvSpPr>
          <p:cNvPr id="379" name="Google Shape;379;p30"/>
          <p:cNvSpPr/>
          <p:nvPr/>
        </p:nvSpPr>
        <p:spPr>
          <a:xfrm>
            <a:off x="2555289" y="3347807"/>
            <a:ext cx="437941" cy="4202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0"/>
          <p:cNvSpPr/>
          <p:nvPr/>
        </p:nvSpPr>
        <p:spPr>
          <a:xfrm>
            <a:off x="-1287930" y="2471507"/>
            <a:ext cx="437941" cy="42022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154" y="672964"/>
            <a:ext cx="3357561" cy="5968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5354" y="691103"/>
            <a:ext cx="4774219" cy="268549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1"/>
          <p:cNvSpPr txBox="1"/>
          <p:nvPr/>
        </p:nvSpPr>
        <p:spPr>
          <a:xfrm>
            <a:off x="369179" y="3794584"/>
            <a:ext cx="3965448" cy="2173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41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SAFE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international standards, bulk fuel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VERSATILE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narrow streets, potholes and slopes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CONNECTED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driver dynamically guided on route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FAMILIAR BASE VEHICLE 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– popular last-mile slum workhorse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easy to maintain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1"/>
          <p:cNvSpPr txBox="1"/>
          <p:nvPr/>
        </p:nvSpPr>
        <p:spPr>
          <a:xfrm>
            <a:off x="4774219" y="3794584"/>
            <a:ext cx="4189671" cy="2706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41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ROBUST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1,000L payload 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– rugged equipment 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strong pump with long hose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– intuitive and safe for semi-skilled users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CONNECTED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– visibility on tanker fuel level, transaction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history and location at all times</a:t>
            </a:r>
            <a:endParaRPr/>
          </a:p>
          <a:p>
            <a:pPr indent="-1841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1"/>
          <p:cNvSpPr/>
          <p:nvPr/>
        </p:nvSpPr>
        <p:spPr>
          <a:xfrm>
            <a:off x="291084" y="192210"/>
            <a:ext cx="8506692" cy="408709"/>
          </a:xfrm>
          <a:prstGeom prst="roundRect">
            <a:avLst>
              <a:gd fmla="val 16667" name="adj"/>
            </a:avLst>
          </a:prstGeom>
          <a:solidFill>
            <a:srgbClr val="A8D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 TANKERS CARRY FUEL FROM PETROL STATION TO FUELPOINT</a:t>
            </a:r>
            <a:endParaRPr/>
          </a:p>
        </p:txBody>
      </p:sp>
      <p:sp>
        <p:nvSpPr>
          <p:cNvPr id="390" name="Google Shape;390;p31"/>
          <p:cNvSpPr/>
          <p:nvPr/>
        </p:nvSpPr>
        <p:spPr>
          <a:xfrm>
            <a:off x="369179" y="3564984"/>
            <a:ext cx="4081663" cy="408709"/>
          </a:xfrm>
          <a:prstGeom prst="roundRect">
            <a:avLst>
              <a:gd fmla="val 16667" name="adj"/>
            </a:avLst>
          </a:prstGeom>
          <a:solidFill>
            <a:srgbClr val="D3E9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BENEFITS</a:t>
            </a:r>
            <a:endParaRPr/>
          </a:p>
        </p:txBody>
      </p:sp>
      <p:sp>
        <p:nvSpPr>
          <p:cNvPr id="391" name="Google Shape;391;p31"/>
          <p:cNvSpPr/>
          <p:nvPr/>
        </p:nvSpPr>
        <p:spPr>
          <a:xfrm>
            <a:off x="4716113" y="3566095"/>
            <a:ext cx="4081663" cy="408709"/>
          </a:xfrm>
          <a:prstGeom prst="roundRect">
            <a:avLst>
              <a:gd fmla="val 16667" name="adj"/>
            </a:avLst>
          </a:prstGeom>
          <a:solidFill>
            <a:srgbClr val="D3E9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TECHNICAL FEATURES</a:t>
            </a:r>
            <a:endParaRPr/>
          </a:p>
        </p:txBody>
      </p:sp>
      <p:sp>
        <p:nvSpPr>
          <p:cNvPr id="392" name="Google Shape;392;p31"/>
          <p:cNvSpPr/>
          <p:nvPr/>
        </p:nvSpPr>
        <p:spPr>
          <a:xfrm>
            <a:off x="3176914" y="1402765"/>
            <a:ext cx="294265" cy="2380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495" y="789302"/>
            <a:ext cx="4694573" cy="2640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492" y="898100"/>
            <a:ext cx="8106199" cy="5728252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2"/>
          <p:cNvSpPr/>
          <p:nvPr/>
        </p:nvSpPr>
        <p:spPr>
          <a:xfrm>
            <a:off x="291084" y="192210"/>
            <a:ext cx="8506692" cy="408709"/>
          </a:xfrm>
          <a:prstGeom prst="roundRect">
            <a:avLst>
              <a:gd fmla="val 16667" name="adj"/>
            </a:avLst>
          </a:prstGeom>
          <a:solidFill>
            <a:srgbClr val="A8D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SERVICES ARE CRITICAL TO EFFICIENT NETWORK MANAGEMENT</a:t>
            </a:r>
            <a:endParaRPr/>
          </a:p>
        </p:txBody>
      </p:sp>
      <p:pic>
        <p:nvPicPr>
          <p:cNvPr id="400" name="Google Shape;40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9971" y="2286001"/>
            <a:ext cx="1597828" cy="435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3"/>
          <p:cNvSpPr/>
          <p:nvPr/>
        </p:nvSpPr>
        <p:spPr>
          <a:xfrm>
            <a:off x="304800" y="223793"/>
            <a:ext cx="7996291" cy="408709"/>
          </a:xfrm>
          <a:prstGeom prst="roundRect">
            <a:avLst>
              <a:gd fmla="val 16667" name="adj"/>
            </a:avLst>
          </a:prstGeom>
          <a:solidFill>
            <a:srgbClr val="A8D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 OF THESE TECHNOLOGY &amp; BUSINESS INNOVATIONS: </a:t>
            </a:r>
            <a:endParaRPr/>
          </a:p>
        </p:txBody>
      </p:sp>
      <p:sp>
        <p:nvSpPr>
          <p:cNvPr id="406" name="Google Shape;406;p33"/>
          <p:cNvSpPr/>
          <p:nvPr/>
        </p:nvSpPr>
        <p:spPr>
          <a:xfrm>
            <a:off x="303198" y="2410634"/>
            <a:ext cx="3476562" cy="408709"/>
          </a:xfrm>
          <a:prstGeom prst="roundRect">
            <a:avLst>
              <a:gd fmla="val 16667" name="adj"/>
            </a:avLst>
          </a:prstGeom>
          <a:solidFill>
            <a:srgbClr val="D3E9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HOUSEHOLD BUDGETS</a:t>
            </a:r>
            <a:endParaRPr/>
          </a:p>
        </p:txBody>
      </p:sp>
      <p:sp>
        <p:nvSpPr>
          <p:cNvPr id="407" name="Google Shape;407;p33"/>
          <p:cNvSpPr/>
          <p:nvPr/>
        </p:nvSpPr>
        <p:spPr>
          <a:xfrm>
            <a:off x="4921227" y="2410633"/>
            <a:ext cx="3360876" cy="408709"/>
          </a:xfrm>
          <a:prstGeom prst="roundRect">
            <a:avLst>
              <a:gd fmla="val 16667" name="adj"/>
            </a:avLst>
          </a:prstGeom>
          <a:solidFill>
            <a:srgbClr val="D3E9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CONSUMER EXPERIENCE</a:t>
            </a:r>
            <a:endParaRPr/>
          </a:p>
        </p:txBody>
      </p:sp>
      <p:sp>
        <p:nvSpPr>
          <p:cNvPr id="408" name="Google Shape;408;p33"/>
          <p:cNvSpPr txBox="1"/>
          <p:nvPr/>
        </p:nvSpPr>
        <p:spPr>
          <a:xfrm>
            <a:off x="491950" y="3138519"/>
            <a:ext cx="4080050" cy="143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REDUCTION IN FUEL BILL &amp; TIME SPENT 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STOVE FINANCE AVAILABLE 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 AVAILABLE IN SMALL INCREMENTS</a:t>
            </a:r>
            <a:endParaRPr/>
          </a:p>
        </p:txBody>
      </p:sp>
      <p:sp>
        <p:nvSpPr>
          <p:cNvPr id="409" name="Google Shape;409;p33"/>
          <p:cNvSpPr txBox="1"/>
          <p:nvPr/>
        </p:nvSpPr>
        <p:spPr>
          <a:xfrm>
            <a:off x="4921226" y="3138519"/>
            <a:ext cx="3627687" cy="143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CONVENIENT / FAST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ACCESSIBLE WITHIN 150M OF HOME</a:t>
            </a:r>
            <a:endParaRPr/>
          </a:p>
          <a:p>
            <a:pPr indent="-285750" lvl="0" marL="2857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CLEAN, SAFE, MODERN</a:t>
            </a:r>
            <a:endParaRPr/>
          </a:p>
        </p:txBody>
      </p:sp>
      <p:sp>
        <p:nvSpPr>
          <p:cNvPr id="410" name="Google Shape;410;p33"/>
          <p:cNvSpPr/>
          <p:nvPr/>
        </p:nvSpPr>
        <p:spPr>
          <a:xfrm rot="5400000">
            <a:off x="3890224" y="1939264"/>
            <a:ext cx="497089" cy="5762561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3"/>
          <p:cNvSpPr/>
          <p:nvPr/>
        </p:nvSpPr>
        <p:spPr>
          <a:xfrm>
            <a:off x="428935" y="5376200"/>
            <a:ext cx="7419666" cy="1300762"/>
          </a:xfrm>
          <a:prstGeom prst="roundRect">
            <a:avLst>
              <a:gd fmla="val 16667" name="adj"/>
            </a:avLst>
          </a:prstGeom>
          <a:solidFill>
            <a:srgbClr val="D3E9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DEMAND FORECAST: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APPROX 50% OF HOUSEHOLDS WILL SIGN UP</a:t>
            </a:r>
            <a:b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WITHIN 18 MONTHS OF LAUNCH</a:t>
            </a:r>
            <a:endParaRPr/>
          </a:p>
        </p:txBody>
      </p:sp>
      <p:sp>
        <p:nvSpPr>
          <p:cNvPr id="412" name="Google Shape;412;p33"/>
          <p:cNvSpPr txBox="1"/>
          <p:nvPr/>
        </p:nvSpPr>
        <p:spPr>
          <a:xfrm>
            <a:off x="446155" y="920197"/>
            <a:ext cx="7224986" cy="1171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 30% DISTRUBTION COST ELIMINATION (vs CENTRALISED BOTTLING)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→	STRONG SAVINGS FOR CUSTOMERS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→ 	STRONG MARGINS FOR FUEL VALUE CHAIN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"/>
          <p:cNvSpPr txBox="1"/>
          <p:nvPr/>
        </p:nvSpPr>
        <p:spPr>
          <a:xfrm>
            <a:off x="4319347" y="1741502"/>
            <a:ext cx="4869657" cy="1998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3" lvl="0" marL="214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 50% of households in every city</a:t>
            </a:r>
            <a:endParaRPr/>
          </a:p>
          <a:p>
            <a:pPr indent="-214313" lvl="0" marL="214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Visiting 2-5 times per week</a:t>
            </a:r>
            <a:endParaRPr/>
          </a:p>
          <a:p>
            <a:pPr indent="-214313" lvl="0" marL="214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Registered in our systems</a:t>
            </a:r>
            <a:endParaRPr/>
          </a:p>
          <a:p>
            <a:pPr indent="-214313" lvl="0" marL="214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1000’s of Kiosks with fast cheap data network</a:t>
            </a:r>
            <a:endParaRPr/>
          </a:p>
          <a:p>
            <a:pPr indent="-214313" lvl="0" marL="214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Private TV broadcast network</a:t>
            </a:r>
            <a:endParaRPr/>
          </a:p>
          <a:p>
            <a:pPr indent="-214313" lvl="0" marL="214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2-way rich media interface</a:t>
            </a:r>
            <a:endParaRPr/>
          </a:p>
        </p:txBody>
      </p:sp>
      <p:sp>
        <p:nvSpPr>
          <p:cNvPr id="418" name="Google Shape;418;p34"/>
          <p:cNvSpPr/>
          <p:nvPr/>
        </p:nvSpPr>
        <p:spPr>
          <a:xfrm>
            <a:off x="4319347" y="1381639"/>
            <a:ext cx="5163320" cy="30653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We Have:</a:t>
            </a:r>
            <a:endParaRPr/>
          </a:p>
        </p:txBody>
      </p:sp>
      <p:sp>
        <p:nvSpPr>
          <p:cNvPr id="419" name="Google Shape;419;p34"/>
          <p:cNvSpPr/>
          <p:nvPr/>
        </p:nvSpPr>
        <p:spPr>
          <a:xfrm>
            <a:off x="4264115" y="3847138"/>
            <a:ext cx="5163320" cy="306532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A Hub For Digital Services</a:t>
            </a:r>
            <a:endParaRPr/>
          </a:p>
        </p:txBody>
      </p:sp>
      <p:sp>
        <p:nvSpPr>
          <p:cNvPr id="420" name="Google Shape;420;p34"/>
          <p:cNvSpPr txBox="1"/>
          <p:nvPr/>
        </p:nvSpPr>
        <p:spPr>
          <a:xfrm>
            <a:off x="4319347" y="4260945"/>
            <a:ext cx="4147320" cy="1531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4313" lvl="0" marL="2143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Advertising  </a:t>
            </a:r>
            <a:endParaRPr/>
          </a:p>
          <a:p>
            <a:pPr indent="-214313" lvl="0" marL="214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Financial services</a:t>
            </a:r>
            <a:endParaRPr/>
          </a:p>
          <a:p>
            <a:pPr indent="-214313" lvl="0" marL="214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Wi-Fi hotspots… </a:t>
            </a:r>
            <a:endParaRPr/>
          </a:p>
          <a:p>
            <a:pPr indent="-214313" lvl="0" marL="214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Rich digital media distribution…</a:t>
            </a:r>
            <a:endParaRPr/>
          </a:p>
          <a:p>
            <a:pPr indent="-214313" lvl="0" marL="214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access (health, education)…</a:t>
            </a:r>
            <a:endParaRPr/>
          </a:p>
          <a:p>
            <a:pPr indent="-214313" lvl="0" marL="214313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E-commerce gateway…</a:t>
            </a:r>
            <a:endParaRPr/>
          </a:p>
        </p:txBody>
      </p:sp>
      <p:pic>
        <p:nvPicPr>
          <p:cNvPr descr="https://encrypted-tbn3.gstatic.com/images?q=tbn:ANd9GcTX44UvgmpWHrivzR2vRB6OXoGmk_QICo8NA9Kp636Ao7D9HHxZNo4ULhE" id="421" name="Google Shape;42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2737" y="4259540"/>
            <a:ext cx="236610" cy="2726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encrypted-tbn3.gstatic.com/images?q=tbn:ANd9GcTX44UvgmpWHrivzR2vRB6OXoGmk_QICo8NA9Kp636Ao7D9HHxZNo4ULhE" id="422" name="Google Shape;42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2737" y="4574406"/>
            <a:ext cx="236610" cy="27266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4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242455" y="181738"/>
            <a:ext cx="8506692" cy="408709"/>
          </a:xfrm>
          <a:prstGeom prst="roundRect">
            <a:avLst>
              <a:gd fmla="val 16667" name="adj"/>
            </a:avLst>
          </a:prstGeom>
          <a:solidFill>
            <a:srgbClr val="A8D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 IS KOKO’s TROJAN HORSE:   THE PRODUCT THAT PAYS FOR THE NETWORK</a:t>
            </a:r>
            <a:endParaRPr/>
          </a:p>
        </p:txBody>
      </p:sp>
      <p:pic>
        <p:nvPicPr>
          <p:cNvPr id="425" name="Google Shape;42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352" y="902327"/>
            <a:ext cx="3067888" cy="545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"/>
          <p:cNvSpPr/>
          <p:nvPr/>
        </p:nvSpPr>
        <p:spPr>
          <a:xfrm>
            <a:off x="242455" y="181738"/>
            <a:ext cx="8506692" cy="408709"/>
          </a:xfrm>
          <a:prstGeom prst="roundRect">
            <a:avLst>
              <a:gd fmla="val 16667" name="adj"/>
            </a:avLst>
          </a:prstGeom>
          <a:solidFill>
            <a:srgbClr val="A8D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KOKO REVENUE SOURCES </a:t>
            </a:r>
            <a:endParaRPr/>
          </a:p>
        </p:txBody>
      </p:sp>
      <p:sp>
        <p:nvSpPr>
          <p:cNvPr id="431" name="Google Shape;431;p35"/>
          <p:cNvSpPr txBox="1"/>
          <p:nvPr/>
        </p:nvSpPr>
        <p:spPr>
          <a:xfrm>
            <a:off x="242455" y="685800"/>
            <a:ext cx="7914574" cy="4585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Fees from Agents who want KOKOpoints installed exclusively in their shops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~$2000/agent , estimate approx. 2000 agents in Nairobi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Margin on Fuel sales through each KOKOpoint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10% of Retail Fuel Sales →  ~$2 to $3 per customer per month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		→  ~$400 to $600 per KOKO Point per month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 Advertising revenue from placing 3</a:t>
            </a:r>
            <a:r>
              <a:rPr b="1"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party ads on KOKO screens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~ $1 to $2 per customer per month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4) Commission/margin on durables ordered via KOKO network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Initially, on the SmartStoves &amp; Canisters produced by our contract manufacturers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Later, on products supplied by distributors, e.g.  Pressure cookers, crockery, etc.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5) Long term (in expansion cities):   Fees from licensing full KOKO tech suite &amp; system to partners that want to set up and run local KOKO network themselves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TBD – mix of upfront + ongoing throughput-linked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sp>
        <p:nvSpPr>
          <p:cNvPr id="432" name="Google Shape;432;p35"/>
          <p:cNvSpPr/>
          <p:nvPr/>
        </p:nvSpPr>
        <p:spPr>
          <a:xfrm>
            <a:off x="1295400" y="5943600"/>
            <a:ext cx="6553200" cy="381000"/>
          </a:xfrm>
          <a:prstGeom prst="rect">
            <a:avLst/>
          </a:prstGeom>
          <a:solidFill>
            <a:schemeClr val="accent1"/>
          </a:solidFill>
          <a:ln cap="flat" cmpd="sng" w="42500">
            <a:solidFill>
              <a:srgbClr val="256C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Unlike NDZiLO, KOKO never actually owns fuel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smartcookenergy.com/wp-content/uploads/2015/10/Richard-Taylor-BW-4Oct2015-e1444031762856.jpg" id="437" name="Google Shape;43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695" y="965128"/>
            <a:ext cx="1673225" cy="1673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martcookenergy.com/wp-content/uploads/2015/10/Greg-e1443788638306.jpg" id="438" name="Google Shape;43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7200" y="963301"/>
            <a:ext cx="1661481" cy="1661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martcookenergy.com/wp-content/uploads/2015/10/Sagun-e1443788928293.jpg" id="439" name="Google Shape;43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475" y="2958244"/>
            <a:ext cx="1661481" cy="16614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martcookenergy.com/wp-content/uploads/2015/10/IMG_20151005_104026.jpg" id="440" name="Google Shape;440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619" y="4996711"/>
            <a:ext cx="1670333" cy="16742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martcookenergy.com/wp-content/uploads/2015/10/Micael-e1443789059684.jpg" id="441" name="Google Shape;441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87818" y="2974659"/>
            <a:ext cx="1651621" cy="165162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6"/>
          <p:cNvSpPr txBox="1"/>
          <p:nvPr/>
        </p:nvSpPr>
        <p:spPr>
          <a:xfrm>
            <a:off x="313618" y="633123"/>
            <a:ext cx="29629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Richard Taylor, Chairman*</a:t>
            </a:r>
            <a:endParaRPr/>
          </a:p>
        </p:txBody>
      </p:sp>
      <p:sp>
        <p:nvSpPr>
          <p:cNvPr id="443" name="Google Shape;443;p36"/>
          <p:cNvSpPr txBox="1"/>
          <p:nvPr/>
        </p:nvSpPr>
        <p:spPr>
          <a:xfrm>
            <a:off x="4259290" y="619023"/>
            <a:ext cx="29613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Greg Murray, Chief Executive Officer*</a:t>
            </a:r>
            <a:endParaRPr/>
          </a:p>
        </p:txBody>
      </p:sp>
      <p:sp>
        <p:nvSpPr>
          <p:cNvPr id="444" name="Google Shape;444;p36"/>
          <p:cNvSpPr txBox="1"/>
          <p:nvPr/>
        </p:nvSpPr>
        <p:spPr>
          <a:xfrm>
            <a:off x="212789" y="2624782"/>
            <a:ext cx="33398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Sagun Saxena, Chief Technology Officer*</a:t>
            </a:r>
            <a:endParaRPr/>
          </a:p>
        </p:txBody>
      </p:sp>
      <p:sp>
        <p:nvSpPr>
          <p:cNvPr id="445" name="Google Shape;445;p36"/>
          <p:cNvSpPr txBox="1"/>
          <p:nvPr/>
        </p:nvSpPr>
        <p:spPr>
          <a:xfrm>
            <a:off x="348029" y="4688934"/>
            <a:ext cx="31793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Nick Stokes, Chief Financial Officer</a:t>
            </a:r>
            <a:endParaRPr/>
          </a:p>
        </p:txBody>
      </p:sp>
      <p:sp>
        <p:nvSpPr>
          <p:cNvPr id="446" name="Google Shape;446;p36"/>
          <p:cNvSpPr txBox="1"/>
          <p:nvPr/>
        </p:nvSpPr>
        <p:spPr>
          <a:xfrm>
            <a:off x="4259290" y="2600764"/>
            <a:ext cx="31908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Micael da Costa, Chief Systems Architect</a:t>
            </a:r>
            <a:endParaRPr/>
          </a:p>
        </p:txBody>
      </p:sp>
      <p:sp>
        <p:nvSpPr>
          <p:cNvPr id="447" name="Google Shape;447;p36"/>
          <p:cNvSpPr txBox="1"/>
          <p:nvPr/>
        </p:nvSpPr>
        <p:spPr>
          <a:xfrm>
            <a:off x="2061877" y="1113747"/>
            <a:ext cx="168267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 years in energy industry globally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Chairman BP Brazil, led $1B ethanol investment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6"/>
          <p:cNvSpPr txBox="1"/>
          <p:nvPr/>
        </p:nvSpPr>
        <p:spPr>
          <a:xfrm>
            <a:off x="6008113" y="1127228"/>
            <a:ext cx="165866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Serial Entrepreneur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 years experience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Africa, Arabia, Brazil, Asia, Australia</a:t>
            </a:r>
            <a:endParaRPr/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2092567" y="5198787"/>
            <a:ext cx="1614089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years PE &amp; investment banking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AEA Investors, Govt of Singapore Investment Corp, Citibank</a:t>
            </a:r>
            <a:endParaRPr/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6"/>
          <p:cNvSpPr txBox="1"/>
          <p:nvPr/>
        </p:nvSpPr>
        <p:spPr>
          <a:xfrm>
            <a:off x="2099812" y="3089457"/>
            <a:ext cx="161408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Technologist &amp; Serial Entrepreneur</a:t>
            </a:r>
            <a:endParaRPr/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years experience</a:t>
            </a:r>
            <a:endParaRPr/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Berkeley Engineer &amp; Oxford MBA</a:t>
            </a:r>
            <a:endParaRPr/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36"/>
          <p:cNvSpPr txBox="1"/>
          <p:nvPr/>
        </p:nvSpPr>
        <p:spPr>
          <a:xfrm>
            <a:off x="6091798" y="2971800"/>
            <a:ext cx="167418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 / Developer 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Defence Industry, Telecoms, Startups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MSc Energy (Imperial), BEng Electronics (Bristol)</a:t>
            </a:r>
            <a:endParaRPr/>
          </a:p>
        </p:txBody>
      </p:sp>
      <p:sp>
        <p:nvSpPr>
          <p:cNvPr id="452" name="Google Shape;452;p36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36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team in Nairobi &amp; Kampala</a:t>
            </a:r>
            <a:endParaRPr/>
          </a:p>
        </p:txBody>
      </p:sp>
      <p:sp>
        <p:nvSpPr>
          <p:cNvPr id="454" name="Google Shape;454;p36"/>
          <p:cNvSpPr txBox="1"/>
          <p:nvPr/>
        </p:nvSpPr>
        <p:spPr>
          <a:xfrm>
            <a:off x="179109" y="6672590"/>
            <a:ext cx="130035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*Board of Directors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7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team in Nairobi &amp; Kampala</a:t>
            </a:r>
            <a:endParaRPr/>
          </a:p>
        </p:txBody>
      </p:sp>
      <p:sp>
        <p:nvSpPr>
          <p:cNvPr id="461" name="Google Shape;461;p37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7"/>
          <p:cNvSpPr txBox="1"/>
          <p:nvPr/>
        </p:nvSpPr>
        <p:spPr>
          <a:xfrm>
            <a:off x="4191000" y="901244"/>
            <a:ext cx="17469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Thies Timmermans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Design</a:t>
            </a:r>
            <a:endParaRPr/>
          </a:p>
        </p:txBody>
      </p:sp>
      <p:sp>
        <p:nvSpPr>
          <p:cNvPr id="463" name="Google Shape;463;p37"/>
          <p:cNvSpPr txBox="1"/>
          <p:nvPr/>
        </p:nvSpPr>
        <p:spPr>
          <a:xfrm>
            <a:off x="1497944" y="2057400"/>
            <a:ext cx="223585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Theresa Karungi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Manager - SmartCook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Formerly co-Founder &amp; Lead Project Manager, Kola Studios. Google Uganda.  Bachelor Computer Engineering (Makerere)</a:t>
            </a:r>
            <a:endParaRPr b="1"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37"/>
          <p:cNvSpPr txBox="1"/>
          <p:nvPr/>
        </p:nvSpPr>
        <p:spPr>
          <a:xfrm>
            <a:off x="5715000" y="5106650"/>
            <a:ext cx="28194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Red Panda Ltd. </a:t>
            </a:r>
            <a:b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Dev Partner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Bespoke mobile and cloud-based information systems developer with experience building mission-critical applications for fast-growing tech companies in emerging markets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7"/>
          <p:cNvSpPr txBox="1"/>
          <p:nvPr/>
        </p:nvSpPr>
        <p:spPr>
          <a:xfrm>
            <a:off x="4191000" y="4872335"/>
            <a:ext cx="26424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PARTNERS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7"/>
          <p:cNvSpPr txBox="1"/>
          <p:nvPr/>
        </p:nvSpPr>
        <p:spPr>
          <a:xfrm>
            <a:off x="4191000" y="4038600"/>
            <a:ext cx="17860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Michael Wanyera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 Dev Advisor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7"/>
          <p:cNvSpPr txBox="1"/>
          <p:nvPr/>
        </p:nvSpPr>
        <p:spPr>
          <a:xfrm>
            <a:off x="1524000" y="5257800"/>
            <a:ext cx="1676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Angelo Obel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Senior Systems Engineer</a:t>
            </a:r>
            <a:endParaRPr/>
          </a:p>
        </p:txBody>
      </p:sp>
      <p:sp>
        <p:nvSpPr>
          <p:cNvPr id="468" name="Google Shape;468;p37"/>
          <p:cNvSpPr txBox="1"/>
          <p:nvPr/>
        </p:nvSpPr>
        <p:spPr>
          <a:xfrm>
            <a:off x="1528914" y="5715000"/>
            <a:ext cx="165329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All-around systems design &amp; development experience in various high impact projects in East Africa</a:t>
            </a:r>
            <a:endParaRPr/>
          </a:p>
        </p:txBody>
      </p:sp>
      <p:sp>
        <p:nvSpPr>
          <p:cNvPr id="469" name="Google Shape;469;p37"/>
          <p:cNvSpPr txBox="1"/>
          <p:nvPr/>
        </p:nvSpPr>
        <p:spPr>
          <a:xfrm>
            <a:off x="5710082" y="914400"/>
            <a:ext cx="251951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SmartValve &amp; Canister design, prototyping</a:t>
            </a:r>
            <a:endParaRPr/>
          </a:p>
        </p:txBody>
      </p:sp>
      <p:sp>
        <p:nvSpPr>
          <p:cNvPr id="470" name="Google Shape;470;p37"/>
          <p:cNvSpPr txBox="1"/>
          <p:nvPr/>
        </p:nvSpPr>
        <p:spPr>
          <a:xfrm>
            <a:off x="5715000" y="4038600"/>
            <a:ext cx="27432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Former head of retailing for Total (Uganda)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years experience in oil &amp; gas retailing in East Africa </a:t>
            </a:r>
            <a:endParaRPr/>
          </a:p>
        </p:txBody>
      </p:sp>
      <p:pic>
        <p:nvPicPr>
          <p:cNvPr descr="http://www.smartcookenergy.com/wp-content/uploads/2015/10/Terry-e1443789176561.jpg" id="471" name="Google Shape;47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2057400"/>
            <a:ext cx="924426" cy="924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smartcookenergy.com/wp-content/uploads/2015/10/John-e1443789568256.jpg" id="472" name="Google Shape;47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990600"/>
            <a:ext cx="914400" cy="91615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7"/>
          <p:cNvSpPr txBox="1"/>
          <p:nvPr/>
        </p:nvSpPr>
        <p:spPr>
          <a:xfrm>
            <a:off x="5715000" y="6019800"/>
            <a:ext cx="17469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GearBox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Nairobi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Prototyping facility </a:t>
            </a:r>
            <a:endParaRPr/>
          </a:p>
        </p:txBody>
      </p:sp>
      <p:sp>
        <p:nvSpPr>
          <p:cNvPr id="474" name="Google Shape;474;p37"/>
          <p:cNvSpPr txBox="1"/>
          <p:nvPr/>
        </p:nvSpPr>
        <p:spPr>
          <a:xfrm>
            <a:off x="329381" y="533400"/>
            <a:ext cx="26424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STAFF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7"/>
          <p:cNvSpPr txBox="1"/>
          <p:nvPr/>
        </p:nvSpPr>
        <p:spPr>
          <a:xfrm>
            <a:off x="4191000" y="533400"/>
            <a:ext cx="26424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CONTRACTORS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smartcookenergy.com/wp-content/uploads/2015/10/Angello-e1443790089279.jpg" id="476" name="Google Shape;476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000" y="5257800"/>
            <a:ext cx="903610" cy="903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" id="477" name="Google Shape;477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91000" y="5100935"/>
            <a:ext cx="1447800" cy="7191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gearbox.co.ke/addons/shared_addons/themes/gearbox/img/top_logo.png" id="478" name="Google Shape;478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14800" y="5943600"/>
            <a:ext cx="1447800" cy="41872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7"/>
          <p:cNvSpPr txBox="1"/>
          <p:nvPr/>
        </p:nvSpPr>
        <p:spPr>
          <a:xfrm>
            <a:off x="4191000" y="3505200"/>
            <a:ext cx="17469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Gert Maas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Design</a:t>
            </a:r>
            <a:endParaRPr/>
          </a:p>
        </p:txBody>
      </p:sp>
      <p:sp>
        <p:nvSpPr>
          <p:cNvPr id="480" name="Google Shape;480;p37"/>
          <p:cNvSpPr txBox="1"/>
          <p:nvPr/>
        </p:nvSpPr>
        <p:spPr>
          <a:xfrm>
            <a:off x="5710082" y="3581400"/>
            <a:ext cx="251951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Tilt valve design &amp; China mfg </a:t>
            </a:r>
            <a:endParaRPr/>
          </a:p>
        </p:txBody>
      </p:sp>
      <p:sp>
        <p:nvSpPr>
          <p:cNvPr id="481" name="Google Shape;481;p37"/>
          <p:cNvSpPr txBox="1"/>
          <p:nvPr/>
        </p:nvSpPr>
        <p:spPr>
          <a:xfrm>
            <a:off x="4191000" y="2438400"/>
            <a:ext cx="17469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Barre Yassin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Design</a:t>
            </a:r>
            <a:endParaRPr/>
          </a:p>
        </p:txBody>
      </p:sp>
      <p:sp>
        <p:nvSpPr>
          <p:cNvPr id="482" name="Google Shape;482;p37"/>
          <p:cNvSpPr txBox="1"/>
          <p:nvPr/>
        </p:nvSpPr>
        <p:spPr>
          <a:xfrm>
            <a:off x="5715000" y="2514600"/>
            <a:ext cx="251951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FuelPoint and Canister design </a:t>
            </a:r>
            <a:endParaRPr/>
          </a:p>
        </p:txBody>
      </p:sp>
      <p:sp>
        <p:nvSpPr>
          <p:cNvPr id="483" name="Google Shape;483;p37"/>
          <p:cNvSpPr txBox="1"/>
          <p:nvPr/>
        </p:nvSpPr>
        <p:spPr>
          <a:xfrm>
            <a:off x="4191000" y="1905000"/>
            <a:ext cx="17469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Payan Ole-MoiYoi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 Eng </a:t>
            </a:r>
            <a:endParaRPr/>
          </a:p>
        </p:txBody>
      </p:sp>
      <p:sp>
        <p:nvSpPr>
          <p:cNvPr id="484" name="Google Shape;484;p37"/>
          <p:cNvSpPr txBox="1"/>
          <p:nvPr/>
        </p:nvSpPr>
        <p:spPr>
          <a:xfrm>
            <a:off x="5710082" y="1922140"/>
            <a:ext cx="251951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Metal design &amp; prototyping fabrication</a:t>
            </a:r>
            <a:endParaRPr/>
          </a:p>
        </p:txBody>
      </p:sp>
      <p:sp>
        <p:nvSpPr>
          <p:cNvPr id="485" name="Google Shape;485;p37"/>
          <p:cNvSpPr txBox="1"/>
          <p:nvPr/>
        </p:nvSpPr>
        <p:spPr>
          <a:xfrm>
            <a:off x="4191000" y="1434644"/>
            <a:ext cx="17469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Mehul Shah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 Eng </a:t>
            </a:r>
            <a:endParaRPr/>
          </a:p>
        </p:txBody>
      </p:sp>
      <p:sp>
        <p:nvSpPr>
          <p:cNvPr id="486" name="Google Shape;486;p37"/>
          <p:cNvSpPr txBox="1"/>
          <p:nvPr/>
        </p:nvSpPr>
        <p:spPr>
          <a:xfrm>
            <a:off x="5710082" y="1447800"/>
            <a:ext cx="251951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Stove design, prototyping &amp; testing </a:t>
            </a:r>
            <a:endParaRPr/>
          </a:p>
        </p:txBody>
      </p:sp>
      <p:sp>
        <p:nvSpPr>
          <p:cNvPr id="487" name="Google Shape;487;p37"/>
          <p:cNvSpPr txBox="1"/>
          <p:nvPr/>
        </p:nvSpPr>
        <p:spPr>
          <a:xfrm>
            <a:off x="4191000" y="2971800"/>
            <a:ext cx="17469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Peter Mwako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 Eng </a:t>
            </a:r>
            <a:endParaRPr/>
          </a:p>
        </p:txBody>
      </p:sp>
      <p:sp>
        <p:nvSpPr>
          <p:cNvPr id="488" name="Google Shape;488;p37"/>
          <p:cNvSpPr txBox="1"/>
          <p:nvPr/>
        </p:nvSpPr>
        <p:spPr>
          <a:xfrm>
            <a:off x="5710082" y="2988940"/>
            <a:ext cx="251951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Prototyping fabrication</a:t>
            </a:r>
            <a:endParaRPr/>
          </a:p>
        </p:txBody>
      </p:sp>
      <p:sp>
        <p:nvSpPr>
          <p:cNvPr id="489" name="Google Shape;489;p37"/>
          <p:cNvSpPr txBox="1"/>
          <p:nvPr/>
        </p:nvSpPr>
        <p:spPr>
          <a:xfrm>
            <a:off x="1497944" y="3124200"/>
            <a:ext cx="2464456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Seb Kilimo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Manager - Financial Svcs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Formerly Project Manager at KOPO KOPO;  rich experience with East African consumer &amp; SME financing technology sector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Wilson Muirani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Manager – Advertising Svcs</a:t>
            </a:r>
            <a:endParaRPr i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Formerly account manager at Squad Digital;  Advertising experience in leading East African agency and media house; Founded and sold WhatHappeningKenya website </a:t>
            </a:r>
            <a:endParaRPr i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0" name="Google Shape;490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1000" y="3124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7"/>
          <p:cNvPicPr preferRelativeResize="0"/>
          <p:nvPr/>
        </p:nvPicPr>
        <p:blipFill rotWithShape="1">
          <a:blip r:embed="rId11">
            <a:alphaModFix/>
          </a:blip>
          <a:srcRect b="35520" l="28477" r="18941" t="2863"/>
          <a:stretch/>
        </p:blipFill>
        <p:spPr>
          <a:xfrm>
            <a:off x="381000" y="4191000"/>
            <a:ext cx="914400" cy="896628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7"/>
          <p:cNvSpPr txBox="1"/>
          <p:nvPr/>
        </p:nvSpPr>
        <p:spPr>
          <a:xfrm>
            <a:off x="1524000" y="914400"/>
            <a:ext cx="2235856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John Woolsey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Management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media, tech and comms analyst at boutique consultancy.  Experience in tech venture incubation in Kenya. B.S. Engineering (Michigan)</a:t>
            </a:r>
            <a:endParaRPr i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8"/>
          <p:cNvSpPr/>
          <p:nvPr/>
        </p:nvSpPr>
        <p:spPr>
          <a:xfrm>
            <a:off x="381000" y="1600200"/>
            <a:ext cx="6705600" cy="45720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8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8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38"/>
          <p:cNvSpPr txBox="1"/>
          <p:nvPr/>
        </p:nvSpPr>
        <p:spPr>
          <a:xfrm>
            <a:off x="609600" y="1143000"/>
            <a:ext cx="443185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Venture Overview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Technology Development Program Overview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216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SmartCook Technologies </a:t>
            </a:r>
            <a:endParaRPr/>
          </a:p>
        </p:txBody>
      </p:sp>
      <p:sp>
        <p:nvSpPr>
          <p:cNvPr id="508" name="Google Shape;508;p39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Scalability, Profitability, &amp; Impact of KOKO Networks Depends on its Technologies</a:t>
            </a:r>
            <a:endParaRPr/>
          </a:p>
        </p:txBody>
      </p:sp>
      <p:sp>
        <p:nvSpPr>
          <p:cNvPr id="509" name="Google Shape;509;p39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39"/>
          <p:cNvSpPr txBox="1"/>
          <p:nvPr/>
        </p:nvSpPr>
        <p:spPr>
          <a:xfrm>
            <a:off x="228600" y="5486400"/>
            <a:ext cx="810535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Visibility  |  Control  |  Operational Efficiency 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 Intelligence  |  Technology Licensing Partnerships </a:t>
            </a:r>
            <a:b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Regulatory Compliance | Risk Management </a:t>
            </a:r>
            <a:endParaRPr/>
          </a:p>
        </p:txBody>
      </p:sp>
      <p:pic>
        <p:nvPicPr>
          <p:cNvPr id="511" name="Google Shape;51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533400"/>
            <a:ext cx="7049601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/>
          <p:nvPr/>
        </p:nvSpPr>
        <p:spPr>
          <a:xfrm>
            <a:off x="381000" y="1066800"/>
            <a:ext cx="6705600" cy="45720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2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2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2"/>
          <p:cNvSpPr txBox="1"/>
          <p:nvPr/>
        </p:nvSpPr>
        <p:spPr>
          <a:xfrm>
            <a:off x="609600" y="1143000"/>
            <a:ext cx="443185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Venture Overview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Technology Development Program Overview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0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216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Enabling Trends</a:t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40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Enabling Tech Trends for SmartCook</a:t>
            </a:r>
            <a:endParaRPr/>
          </a:p>
        </p:txBody>
      </p:sp>
      <p:sp>
        <p:nvSpPr>
          <p:cNvPr id="520" name="Google Shape;520;p40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40"/>
          <p:cNvSpPr txBox="1"/>
          <p:nvPr>
            <p:ph idx="1" type="body"/>
          </p:nvPr>
        </p:nvSpPr>
        <p:spPr>
          <a:xfrm>
            <a:off x="457200" y="990600"/>
            <a:ext cx="8077200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Urban mobile phone revolution</a:t>
            </a:r>
            <a:endParaRPr/>
          </a:p>
          <a:p>
            <a:pPr indent="-342900" lvl="1" marL="8001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Universal mobile phone ownership</a:t>
            </a:r>
            <a:endParaRPr/>
          </a:p>
          <a:p>
            <a:pPr indent="-342900" lvl="1" marL="8001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Reliable 3G mobile coverage through cities</a:t>
            </a:r>
            <a:endParaRPr/>
          </a:p>
          <a:p>
            <a:pPr indent="-342900" lvl="1" marL="8001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Growing use of Mobile Money for payments </a:t>
            </a:r>
            <a:endParaRPr/>
          </a:p>
          <a:p>
            <a:pPr indent="-342900" lvl="2" marL="12573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Electricity (UMEME Yaka),  Water, School Fees, e-Gov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8001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Closer / 1:1 customer relationship via SMS, Facebook, etc.</a:t>
            </a:r>
            <a:endParaRPr/>
          </a:p>
          <a:p>
            <a:pPr indent="-228600" lvl="2" marL="1143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powerful and affordable electronics, sensors, connectivity, computing power &amp; data storage</a:t>
            </a:r>
            <a:endParaRPr/>
          </a:p>
          <a:p>
            <a:pPr indent="-342900" lvl="1" marL="8001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“Internet of things”</a:t>
            </a:r>
            <a:endParaRPr/>
          </a:p>
          <a:p>
            <a:pPr indent="-342900" lvl="1" marL="8001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“Cloud services” </a:t>
            </a:r>
            <a:endParaRPr/>
          </a:p>
          <a:p>
            <a:pPr indent="-215900" lvl="1" marL="8001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 of local manufacturing, assembly &amp; support environment in East Africa</a:t>
            </a:r>
            <a:endParaRPr/>
          </a:p>
          <a:p>
            <a:pPr indent="-285750" lvl="1" marL="74295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" name="Google Shape;52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0400" y="1475610"/>
            <a:ext cx="1421276" cy="945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4191000"/>
            <a:ext cx="2055254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1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216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Principles </a:t>
            </a:r>
            <a:endParaRPr/>
          </a:p>
        </p:txBody>
      </p:sp>
      <p:sp>
        <p:nvSpPr>
          <p:cNvPr id="531" name="Google Shape;531;p41"/>
          <p:cNvSpPr txBox="1"/>
          <p:nvPr>
            <p:ph idx="1" type="body"/>
          </p:nvPr>
        </p:nvSpPr>
        <p:spPr>
          <a:xfrm>
            <a:off x="381000" y="152400"/>
            <a:ext cx="8077200" cy="4572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KOKO Technologies Must Cater for Many Different Users </a:t>
            </a:r>
            <a:endParaRPr/>
          </a:p>
        </p:txBody>
      </p:sp>
      <p:pic>
        <p:nvPicPr>
          <p:cNvPr id="532" name="Google Shape;53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2107" y="1205551"/>
            <a:ext cx="1744202" cy="128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0829" y="871255"/>
            <a:ext cx="1691440" cy="1597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2741105"/>
            <a:ext cx="1941894" cy="147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46869" y="2662164"/>
            <a:ext cx="1811730" cy="1428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1"/>
          <p:cNvPicPr preferRelativeResize="0"/>
          <p:nvPr/>
        </p:nvPicPr>
        <p:blipFill rotWithShape="1">
          <a:blip r:embed="rId8">
            <a:alphaModFix/>
          </a:blip>
          <a:srcRect b="-1" l="0" r="0" t="0"/>
          <a:stretch/>
        </p:blipFill>
        <p:spPr>
          <a:xfrm>
            <a:off x="3137850" y="3970148"/>
            <a:ext cx="1124794" cy="202006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1"/>
          <p:cNvSpPr txBox="1"/>
          <p:nvPr/>
        </p:nvSpPr>
        <p:spPr>
          <a:xfrm>
            <a:off x="2362200" y="2512962"/>
            <a:ext cx="133696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End Users</a:t>
            </a:r>
            <a:endParaRPr/>
          </a:p>
        </p:txBody>
      </p:sp>
      <p:sp>
        <p:nvSpPr>
          <p:cNvPr id="538" name="Google Shape;538;p41"/>
          <p:cNvSpPr txBox="1"/>
          <p:nvPr/>
        </p:nvSpPr>
        <p:spPr>
          <a:xfrm>
            <a:off x="4953000" y="2525662"/>
            <a:ext cx="135408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 Point</a:t>
            </a:r>
            <a:b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Hosts </a:t>
            </a:r>
            <a:endParaRPr/>
          </a:p>
        </p:txBody>
      </p:sp>
      <p:sp>
        <p:nvSpPr>
          <p:cNvPr id="539" name="Google Shape;539;p41"/>
          <p:cNvSpPr txBox="1"/>
          <p:nvPr/>
        </p:nvSpPr>
        <p:spPr>
          <a:xfrm>
            <a:off x="6743999" y="3962400"/>
            <a:ext cx="148226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</a:t>
            </a:r>
            <a:b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Managers</a:t>
            </a:r>
            <a:endParaRPr/>
          </a:p>
        </p:txBody>
      </p:sp>
      <p:sp>
        <p:nvSpPr>
          <p:cNvPr id="540" name="Google Shape;540;p41"/>
          <p:cNvSpPr txBox="1"/>
          <p:nvPr/>
        </p:nvSpPr>
        <p:spPr>
          <a:xfrm>
            <a:off x="920475" y="4191000"/>
            <a:ext cx="102765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Tanker</a:t>
            </a:r>
            <a:b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Drivers</a:t>
            </a:r>
            <a:endParaRPr/>
          </a:p>
        </p:txBody>
      </p:sp>
      <p:sp>
        <p:nvSpPr>
          <p:cNvPr id="541" name="Google Shape;541;p41"/>
          <p:cNvSpPr txBox="1"/>
          <p:nvPr/>
        </p:nvSpPr>
        <p:spPr>
          <a:xfrm>
            <a:off x="3048000" y="5943600"/>
            <a:ext cx="134357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Depot </a:t>
            </a:r>
            <a:b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Managers</a:t>
            </a:r>
            <a:endParaRPr/>
          </a:p>
        </p:txBody>
      </p:sp>
      <p:sp>
        <p:nvSpPr>
          <p:cNvPr id="542" name="Google Shape;542;p41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1"/>
          <p:cNvSpPr txBox="1"/>
          <p:nvPr/>
        </p:nvSpPr>
        <p:spPr>
          <a:xfrm>
            <a:off x="4876800" y="5867400"/>
            <a:ext cx="33219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Partners /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Licensees </a:t>
            </a:r>
            <a:endParaRPr/>
          </a:p>
        </p:txBody>
      </p:sp>
      <p:sp>
        <p:nvSpPr>
          <p:cNvPr descr="Image result for total" id="544" name="Google Shape;544;p4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total" id="545" name="Google Shape;545;p41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2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216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Principles </a:t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2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Guiding Design Principles for SmartCook</a:t>
            </a:r>
            <a:endParaRPr/>
          </a:p>
        </p:txBody>
      </p:sp>
      <p:sp>
        <p:nvSpPr>
          <p:cNvPr id="554" name="Google Shape;554;p42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42"/>
          <p:cNvSpPr txBox="1"/>
          <p:nvPr/>
        </p:nvSpPr>
        <p:spPr>
          <a:xfrm>
            <a:off x="304800" y="1447800"/>
            <a:ext cx="3886200" cy="4572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Safety</a:t>
            </a:r>
            <a:endParaRPr/>
          </a:p>
        </p:txBody>
      </p:sp>
      <p:sp>
        <p:nvSpPr>
          <p:cNvPr id="556" name="Google Shape;556;p42"/>
          <p:cNvSpPr txBox="1"/>
          <p:nvPr/>
        </p:nvSpPr>
        <p:spPr>
          <a:xfrm>
            <a:off x="304800" y="1905000"/>
            <a:ext cx="3886200" cy="16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A8C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4475" lvl="1" marL="3460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Customers, Partners, Employees, Public at large</a:t>
            </a:r>
            <a:endParaRPr/>
          </a:p>
          <a:p>
            <a:pPr indent="-244475" lvl="1" marL="3460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Compliance with international fuel safety standards (UK, South Africa, US) where none exist locally</a:t>
            </a:r>
            <a:endParaRPr/>
          </a:p>
        </p:txBody>
      </p:sp>
      <p:sp>
        <p:nvSpPr>
          <p:cNvPr id="557" name="Google Shape;557;p42"/>
          <p:cNvSpPr txBox="1"/>
          <p:nvPr/>
        </p:nvSpPr>
        <p:spPr>
          <a:xfrm>
            <a:off x="304800" y="3733800"/>
            <a:ext cx="3886200" cy="4572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Reliability</a:t>
            </a:r>
            <a:endParaRPr/>
          </a:p>
        </p:txBody>
      </p:sp>
      <p:sp>
        <p:nvSpPr>
          <p:cNvPr id="558" name="Google Shape;558;p42"/>
          <p:cNvSpPr txBox="1"/>
          <p:nvPr/>
        </p:nvSpPr>
        <p:spPr>
          <a:xfrm>
            <a:off x="304800" y="4191000"/>
            <a:ext cx="3886200" cy="16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A8C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4475" lvl="1" marL="3460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Predictable performance </a:t>
            </a:r>
            <a:endParaRPr/>
          </a:p>
          <a:p>
            <a:pPr indent="-244475" lvl="1" marL="3460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serviceability </a:t>
            </a:r>
            <a:endParaRPr/>
          </a:p>
        </p:txBody>
      </p:sp>
      <p:sp>
        <p:nvSpPr>
          <p:cNvPr id="559" name="Google Shape;559;p42"/>
          <p:cNvSpPr txBox="1"/>
          <p:nvPr/>
        </p:nvSpPr>
        <p:spPr>
          <a:xfrm>
            <a:off x="4419600" y="1447800"/>
            <a:ext cx="3886200" cy="4572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Cost / Affordability 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42"/>
          <p:cNvSpPr txBox="1"/>
          <p:nvPr/>
        </p:nvSpPr>
        <p:spPr>
          <a:xfrm>
            <a:off x="4419600" y="1905000"/>
            <a:ext cx="3886200" cy="16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A8C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4475" lvl="1" marL="3460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Consumers</a:t>
            </a:r>
            <a:endParaRPr/>
          </a:p>
          <a:p>
            <a:pPr indent="-238125" lvl="2" marL="74612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Upfront cost</a:t>
            </a:r>
            <a:endParaRPr/>
          </a:p>
          <a:p>
            <a:pPr indent="-238125" lvl="2" marL="74612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Ongoing usage cost </a:t>
            </a:r>
            <a:endParaRPr/>
          </a:p>
          <a:p>
            <a:pPr indent="-244475" lvl="1" marL="3460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 &amp; maintenance costs</a:t>
            </a:r>
            <a:endParaRPr/>
          </a:p>
        </p:txBody>
      </p:sp>
      <p:sp>
        <p:nvSpPr>
          <p:cNvPr id="561" name="Google Shape;561;p42"/>
          <p:cNvSpPr txBox="1"/>
          <p:nvPr/>
        </p:nvSpPr>
        <p:spPr>
          <a:xfrm>
            <a:off x="4419600" y="3733800"/>
            <a:ext cx="3886200" cy="4572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Context-sensitivity</a:t>
            </a:r>
            <a:endParaRPr/>
          </a:p>
        </p:txBody>
      </p:sp>
      <p:sp>
        <p:nvSpPr>
          <p:cNvPr id="562" name="Google Shape;562;p42"/>
          <p:cNvSpPr txBox="1"/>
          <p:nvPr/>
        </p:nvSpPr>
        <p:spPr>
          <a:xfrm>
            <a:off x="4419600" y="4191000"/>
            <a:ext cx="3886200" cy="16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A8C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4475" lvl="1" marL="3460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User-centric design: </a:t>
            </a:r>
            <a:endParaRPr/>
          </a:p>
          <a:p>
            <a:pPr indent="-238125" lvl="2" marL="74612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Fit with local culture, traditions, norms, trends  </a:t>
            </a:r>
            <a:endParaRPr/>
          </a:p>
          <a:p>
            <a:pPr indent="-244475" lvl="1" marL="3460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manufacturing opportunities &amp; challenges  </a:t>
            </a:r>
            <a:endParaRPr/>
          </a:p>
        </p:txBody>
      </p:sp>
      <p:sp>
        <p:nvSpPr>
          <p:cNvPr id="563" name="Google Shape;563;p42"/>
          <p:cNvSpPr/>
          <p:nvPr/>
        </p:nvSpPr>
        <p:spPr>
          <a:xfrm>
            <a:off x="304800" y="1447800"/>
            <a:ext cx="457200" cy="45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7A8C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64" name="Google Shape;564;p42"/>
          <p:cNvSpPr/>
          <p:nvPr/>
        </p:nvSpPr>
        <p:spPr>
          <a:xfrm>
            <a:off x="4419600" y="1447800"/>
            <a:ext cx="457200" cy="45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7A8C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565" name="Google Shape;565;p42"/>
          <p:cNvSpPr/>
          <p:nvPr/>
        </p:nvSpPr>
        <p:spPr>
          <a:xfrm>
            <a:off x="304800" y="3723640"/>
            <a:ext cx="457200" cy="45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7A8C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566" name="Google Shape;566;p42"/>
          <p:cNvSpPr/>
          <p:nvPr/>
        </p:nvSpPr>
        <p:spPr>
          <a:xfrm>
            <a:off x="4419600" y="3733800"/>
            <a:ext cx="457200" cy="4572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7A8C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1" name="Google Shape;571;p43"/>
          <p:cNvCxnSpPr/>
          <p:nvPr/>
        </p:nvCxnSpPr>
        <p:spPr>
          <a:xfrm>
            <a:off x="457200" y="3429000"/>
            <a:ext cx="7772400" cy="834055"/>
          </a:xfrm>
          <a:prstGeom prst="straightConnector1">
            <a:avLst/>
          </a:prstGeom>
          <a:noFill/>
          <a:ln cap="flat" cmpd="sng" w="9525">
            <a:solidFill>
              <a:srgbClr val="12A2DB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72" name="Google Shape;572;p43"/>
          <p:cNvCxnSpPr/>
          <p:nvPr/>
        </p:nvCxnSpPr>
        <p:spPr>
          <a:xfrm flipH="1" rot="10800000">
            <a:off x="3867793" y="914400"/>
            <a:ext cx="704207" cy="5864352"/>
          </a:xfrm>
          <a:prstGeom prst="straightConnector1">
            <a:avLst/>
          </a:prstGeom>
          <a:noFill/>
          <a:ln cap="flat" cmpd="sng" w="9525">
            <a:solidFill>
              <a:srgbClr val="12A2DB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73" name="Google Shape;573;p43"/>
          <p:cNvSpPr/>
          <p:nvPr/>
        </p:nvSpPr>
        <p:spPr>
          <a:xfrm>
            <a:off x="3415553" y="2819400"/>
            <a:ext cx="1766047" cy="176604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43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216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INTRODUCING SMARTCOOK</a:t>
            </a:r>
            <a:endParaRPr/>
          </a:p>
        </p:txBody>
      </p:sp>
      <p:sp>
        <p:nvSpPr>
          <p:cNvPr id="575" name="Google Shape;575;p43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SmartCook Suite under development </a:t>
            </a:r>
            <a:endParaRPr/>
          </a:p>
        </p:txBody>
      </p:sp>
      <p:sp>
        <p:nvSpPr>
          <p:cNvPr id="576" name="Google Shape;576;p43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43"/>
          <p:cNvSpPr txBox="1"/>
          <p:nvPr/>
        </p:nvSpPr>
        <p:spPr>
          <a:xfrm>
            <a:off x="457200" y="762000"/>
            <a:ext cx="37338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Ethanol stove &amp;  fuel canister with significant advantages over current systems, offered for low upfront cost with financing </a:t>
            </a:r>
            <a:endParaRPr/>
          </a:p>
        </p:txBody>
      </p:sp>
      <p:sp>
        <p:nvSpPr>
          <p:cNvPr id="578" name="Google Shape;578;p43"/>
          <p:cNvSpPr txBox="1"/>
          <p:nvPr/>
        </p:nvSpPr>
        <p:spPr>
          <a:xfrm>
            <a:off x="4724400" y="762000"/>
            <a:ext cx="36576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canister refilling points placed in 800-1,000 shops throughout the city, creating income for small businesses/entrepreneurs </a:t>
            </a:r>
            <a:endParaRPr/>
          </a:p>
        </p:txBody>
      </p:sp>
      <p:sp>
        <p:nvSpPr>
          <p:cNvPr id="579" name="Google Shape;579;p43"/>
          <p:cNvSpPr txBox="1"/>
          <p:nvPr/>
        </p:nvSpPr>
        <p:spPr>
          <a:xfrm>
            <a:off x="4352544" y="5943600"/>
            <a:ext cx="387705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 microTanker that can safely and efficiently carry fuel to Fuel Points located deep inside low-income neighborhoods/settlements </a:t>
            </a:r>
            <a:endParaRPr/>
          </a:p>
        </p:txBody>
      </p:sp>
      <p:pic>
        <p:nvPicPr>
          <p:cNvPr id="580" name="Google Shape;58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4033154"/>
            <a:ext cx="2424953" cy="171359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3"/>
          <p:cNvSpPr txBox="1"/>
          <p:nvPr/>
        </p:nvSpPr>
        <p:spPr>
          <a:xfrm>
            <a:off x="297670" y="5943600"/>
            <a:ext cx="4191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and mobile technology that enables </a:t>
            </a:r>
            <a:b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operators of this system to track inventory,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cashless payments, and impact information</a:t>
            </a:r>
            <a:endParaRPr/>
          </a:p>
        </p:txBody>
      </p:sp>
      <p:pic>
        <p:nvPicPr>
          <p:cNvPr descr="SCE_Logo.jpg" id="582" name="Google Shape;582;p43"/>
          <p:cNvPicPr preferRelativeResize="0"/>
          <p:nvPr/>
        </p:nvPicPr>
        <p:blipFill rotWithShape="1">
          <a:blip r:embed="rId4">
            <a:alphaModFix/>
          </a:blip>
          <a:srcRect b="0" l="-2" r="0" t="0"/>
          <a:stretch/>
        </p:blipFill>
        <p:spPr>
          <a:xfrm>
            <a:off x="3814525" y="3228053"/>
            <a:ext cx="1029796" cy="1035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0694" y="1600200"/>
            <a:ext cx="1885950" cy="237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6">
            <a:alphaModFix/>
          </a:blip>
          <a:srcRect b="0" l="0" r="0" t="-11562"/>
          <a:stretch/>
        </p:blipFill>
        <p:spPr>
          <a:xfrm>
            <a:off x="2895600" y="1664494"/>
            <a:ext cx="1354666" cy="85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" y="1600200"/>
            <a:ext cx="274320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48400" y="4419600"/>
            <a:ext cx="2209800" cy="124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19600" y="4343400"/>
            <a:ext cx="228600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4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216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INTRODUCING SMARTCOOK</a:t>
            </a:r>
            <a:endParaRPr/>
          </a:p>
        </p:txBody>
      </p:sp>
      <p:sp>
        <p:nvSpPr>
          <p:cNvPr id="593" name="Google Shape;593;p44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Underlying technologies, materials &amp; production processes </a:t>
            </a:r>
            <a:endParaRPr/>
          </a:p>
        </p:txBody>
      </p:sp>
      <p:sp>
        <p:nvSpPr>
          <p:cNvPr id="594" name="Google Shape;594;p44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5" name="Google Shape;595;p44"/>
          <p:cNvGrpSpPr/>
          <p:nvPr/>
        </p:nvGrpSpPr>
        <p:grpSpPr>
          <a:xfrm>
            <a:off x="1676400" y="3429000"/>
            <a:ext cx="5334000" cy="3045968"/>
            <a:chOff x="457200" y="2209800"/>
            <a:chExt cx="8001000" cy="4568952"/>
          </a:xfrm>
        </p:grpSpPr>
        <p:cxnSp>
          <p:nvCxnSpPr>
            <p:cNvPr id="596" name="Google Shape;596;p44"/>
            <p:cNvCxnSpPr/>
            <p:nvPr/>
          </p:nvCxnSpPr>
          <p:spPr>
            <a:xfrm flipH="1" rot="10800000">
              <a:off x="3867793" y="2209800"/>
              <a:ext cx="1009007" cy="4568952"/>
            </a:xfrm>
            <a:prstGeom prst="straightConnector1">
              <a:avLst/>
            </a:prstGeom>
            <a:noFill/>
            <a:ln cap="flat" cmpd="sng" w="9525">
              <a:solidFill>
                <a:srgbClr val="12A2DB"/>
              </a:solidFill>
              <a:prstDash val="dash"/>
              <a:round/>
              <a:headEnd len="sm" w="sm" type="none"/>
              <a:tailEnd len="sm" w="sm" type="none"/>
            </a:ln>
          </p:spPr>
        </p:cxnSp>
        <p:grpSp>
          <p:nvGrpSpPr>
            <p:cNvPr id="597" name="Google Shape;597;p44"/>
            <p:cNvGrpSpPr/>
            <p:nvPr/>
          </p:nvGrpSpPr>
          <p:grpSpPr>
            <a:xfrm>
              <a:off x="457200" y="2209800"/>
              <a:ext cx="8001000" cy="4146549"/>
              <a:chOff x="457200" y="2209800"/>
              <a:chExt cx="8001000" cy="4146549"/>
            </a:xfrm>
          </p:grpSpPr>
          <p:pic>
            <p:nvPicPr>
              <p:cNvPr id="598" name="Google Shape;598;p4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248400" y="5105400"/>
                <a:ext cx="2209800" cy="124301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99" name="Google Shape;599;p44"/>
              <p:cNvCxnSpPr/>
              <p:nvPr/>
            </p:nvCxnSpPr>
            <p:spPr>
              <a:xfrm>
                <a:off x="457200" y="4038600"/>
                <a:ext cx="7772400" cy="834055"/>
              </a:xfrm>
              <a:prstGeom prst="straightConnector1">
                <a:avLst/>
              </a:prstGeom>
              <a:noFill/>
              <a:ln cap="flat" cmpd="sng" w="9525">
                <a:solidFill>
                  <a:srgbClr val="12A2DB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sp>
            <p:nvSpPr>
              <p:cNvPr id="600" name="Google Shape;600;p44"/>
              <p:cNvSpPr/>
              <p:nvPr/>
            </p:nvSpPr>
            <p:spPr>
              <a:xfrm>
                <a:off x="3415553" y="3429000"/>
                <a:ext cx="1766047" cy="17660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01" name="Google Shape;601;p4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85800" y="4642754"/>
                <a:ext cx="2424953" cy="17135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SCE_Logo.jpg" id="602" name="Google Shape;602;p44"/>
              <p:cNvPicPr preferRelativeResize="0"/>
              <p:nvPr/>
            </p:nvPicPr>
            <p:blipFill rotWithShape="1">
              <a:blip r:embed="rId5">
                <a:alphaModFix/>
              </a:blip>
              <a:srcRect b="0" l="-2" r="0" t="0"/>
              <a:stretch/>
            </p:blipFill>
            <p:spPr>
              <a:xfrm>
                <a:off x="3814525" y="3837653"/>
                <a:ext cx="1029796" cy="10350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3" name="Google Shape;603;p4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550694" y="2209800"/>
                <a:ext cx="1885950" cy="23717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4" name="Google Shape;604;p4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-11562"/>
              <a:stretch/>
            </p:blipFill>
            <p:spPr>
              <a:xfrm>
                <a:off x="2895600" y="2274094"/>
                <a:ext cx="1354666" cy="85010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5" name="Google Shape;605;p4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57200" y="2209800"/>
                <a:ext cx="2743200" cy="1543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6" name="Google Shape;606;p4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4419600" y="5029200"/>
                <a:ext cx="2286000" cy="1285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607" name="Google Shape;607;p44"/>
          <p:cNvSpPr txBox="1"/>
          <p:nvPr/>
        </p:nvSpPr>
        <p:spPr>
          <a:xfrm>
            <a:off x="304800" y="685800"/>
            <a:ext cx="8610600" cy="2126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Metals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(sheet metal stamping, forming, joining, finishing)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Plastics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(injection &amp; blow molding, vacuum forming)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Electronics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(PCB design, fabrication, assembly, testing)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(analysis, design, UX, cloud &amp; app dev, data &amp; network mgmt, support)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&amp; Standards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certification (materials, performance)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5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216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Roadmap</a:t>
            </a:r>
            <a:endParaRPr/>
          </a:p>
        </p:txBody>
      </p:sp>
      <p:sp>
        <p:nvSpPr>
          <p:cNvPr id="615" name="Google Shape;615;p45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We’re following an iterative, field-based approach to Tech Development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45"/>
          <p:cNvSpPr txBox="1"/>
          <p:nvPr>
            <p:ph idx="12" type="sldNum"/>
          </p:nvPr>
        </p:nvSpPr>
        <p:spPr>
          <a:xfrm>
            <a:off x="6504432" y="61691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45"/>
          <p:cNvSpPr txBox="1"/>
          <p:nvPr/>
        </p:nvSpPr>
        <p:spPr>
          <a:xfrm>
            <a:off x="1342566" y="1673423"/>
            <a:ext cx="112434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Build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Measure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Learn</a:t>
            </a:r>
            <a:endParaRPr/>
          </a:p>
        </p:txBody>
      </p:sp>
      <p:sp>
        <p:nvSpPr>
          <p:cNvPr id="618" name="Google Shape;618;p45"/>
          <p:cNvSpPr txBox="1"/>
          <p:nvPr/>
        </p:nvSpPr>
        <p:spPr>
          <a:xfrm>
            <a:off x="2466913" y="2892623"/>
            <a:ext cx="112434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Build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Measure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Learn</a:t>
            </a:r>
            <a:endParaRPr/>
          </a:p>
        </p:txBody>
      </p:sp>
      <p:sp>
        <p:nvSpPr>
          <p:cNvPr id="619" name="Google Shape;619;p45"/>
          <p:cNvSpPr txBox="1"/>
          <p:nvPr/>
        </p:nvSpPr>
        <p:spPr>
          <a:xfrm>
            <a:off x="3591260" y="4111823"/>
            <a:ext cx="112434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Build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Measure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Learn</a:t>
            </a:r>
            <a:endParaRPr/>
          </a:p>
        </p:txBody>
      </p:sp>
      <p:sp>
        <p:nvSpPr>
          <p:cNvPr id="620" name="Google Shape;620;p45"/>
          <p:cNvSpPr txBox="1"/>
          <p:nvPr/>
        </p:nvSpPr>
        <p:spPr>
          <a:xfrm>
            <a:off x="4715607" y="5331023"/>
            <a:ext cx="112434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Build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Measure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Learn</a:t>
            </a:r>
            <a:endParaRPr/>
          </a:p>
        </p:txBody>
      </p:sp>
      <p:cxnSp>
        <p:nvCxnSpPr>
          <p:cNvPr id="621" name="Google Shape;621;p45"/>
          <p:cNvCxnSpPr/>
          <p:nvPr/>
        </p:nvCxnSpPr>
        <p:spPr>
          <a:xfrm>
            <a:off x="2582007" y="1881366"/>
            <a:ext cx="685800" cy="0"/>
          </a:xfrm>
          <a:prstGeom prst="straightConnector1">
            <a:avLst/>
          </a:prstGeom>
          <a:noFill/>
          <a:ln cap="flat" cmpd="sng" w="9525">
            <a:solidFill>
              <a:srgbClr val="12A2D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2" name="Google Shape;622;p45"/>
          <p:cNvSpPr txBox="1"/>
          <p:nvPr/>
        </p:nvSpPr>
        <p:spPr>
          <a:xfrm>
            <a:off x="3710561" y="1673423"/>
            <a:ext cx="110261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Launch </a:t>
            </a:r>
            <a:b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(Feb ‘15)</a:t>
            </a:r>
            <a:endParaRPr/>
          </a:p>
        </p:txBody>
      </p:sp>
      <p:sp>
        <p:nvSpPr>
          <p:cNvPr id="623" name="Google Shape;623;p45"/>
          <p:cNvSpPr txBox="1"/>
          <p:nvPr/>
        </p:nvSpPr>
        <p:spPr>
          <a:xfrm>
            <a:off x="2670733" y="1424166"/>
            <a:ext cx="4446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v.1</a:t>
            </a:r>
            <a:endParaRPr/>
          </a:p>
        </p:txBody>
      </p:sp>
      <p:cxnSp>
        <p:nvCxnSpPr>
          <p:cNvPr id="624" name="Google Shape;624;p45"/>
          <p:cNvCxnSpPr/>
          <p:nvPr/>
        </p:nvCxnSpPr>
        <p:spPr>
          <a:xfrm>
            <a:off x="3456109" y="3032254"/>
            <a:ext cx="685800" cy="0"/>
          </a:xfrm>
          <a:prstGeom prst="straightConnector1">
            <a:avLst/>
          </a:prstGeom>
          <a:noFill/>
          <a:ln cap="flat" cmpd="sng" w="9525">
            <a:solidFill>
              <a:srgbClr val="12A2D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5" name="Google Shape;625;p45"/>
          <p:cNvSpPr txBox="1"/>
          <p:nvPr/>
        </p:nvSpPr>
        <p:spPr>
          <a:xfrm>
            <a:off x="4584663" y="2824311"/>
            <a:ext cx="108234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Launch </a:t>
            </a:r>
            <a:b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(Jun ‘15)</a:t>
            </a:r>
            <a:endParaRPr/>
          </a:p>
        </p:txBody>
      </p:sp>
      <p:sp>
        <p:nvSpPr>
          <p:cNvPr id="626" name="Google Shape;626;p45"/>
          <p:cNvSpPr txBox="1"/>
          <p:nvPr/>
        </p:nvSpPr>
        <p:spPr>
          <a:xfrm>
            <a:off x="3544835" y="2575054"/>
            <a:ext cx="4446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v.2</a:t>
            </a:r>
            <a:endParaRPr/>
          </a:p>
        </p:txBody>
      </p:sp>
      <p:cxnSp>
        <p:nvCxnSpPr>
          <p:cNvPr id="627" name="Google Shape;627;p45"/>
          <p:cNvCxnSpPr/>
          <p:nvPr/>
        </p:nvCxnSpPr>
        <p:spPr>
          <a:xfrm>
            <a:off x="4488317" y="4311877"/>
            <a:ext cx="685800" cy="0"/>
          </a:xfrm>
          <a:prstGeom prst="straightConnector1">
            <a:avLst/>
          </a:prstGeom>
          <a:noFill/>
          <a:ln cap="flat" cmpd="sng" w="9525">
            <a:solidFill>
              <a:srgbClr val="12A2D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8" name="Google Shape;628;p45"/>
          <p:cNvSpPr txBox="1"/>
          <p:nvPr/>
        </p:nvSpPr>
        <p:spPr>
          <a:xfrm>
            <a:off x="5616871" y="4103934"/>
            <a:ext cx="109036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Launch</a:t>
            </a:r>
            <a:b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(Oct ‘15)</a:t>
            </a:r>
            <a:endParaRPr/>
          </a:p>
        </p:txBody>
      </p:sp>
      <p:sp>
        <p:nvSpPr>
          <p:cNvPr id="629" name="Google Shape;629;p45"/>
          <p:cNvSpPr txBox="1"/>
          <p:nvPr/>
        </p:nvSpPr>
        <p:spPr>
          <a:xfrm>
            <a:off x="4577043" y="3854677"/>
            <a:ext cx="4446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v.3</a:t>
            </a:r>
            <a:endParaRPr/>
          </a:p>
        </p:txBody>
      </p:sp>
      <p:cxnSp>
        <p:nvCxnSpPr>
          <p:cNvPr id="630" name="Google Shape;630;p45"/>
          <p:cNvCxnSpPr/>
          <p:nvPr/>
        </p:nvCxnSpPr>
        <p:spPr>
          <a:xfrm>
            <a:off x="5429600" y="5514440"/>
            <a:ext cx="685800" cy="0"/>
          </a:xfrm>
          <a:prstGeom prst="straightConnector1">
            <a:avLst/>
          </a:prstGeom>
          <a:noFill/>
          <a:ln cap="flat" cmpd="sng" w="9525">
            <a:solidFill>
              <a:srgbClr val="12A2DB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1" name="Google Shape;631;p45"/>
          <p:cNvSpPr txBox="1"/>
          <p:nvPr/>
        </p:nvSpPr>
        <p:spPr>
          <a:xfrm>
            <a:off x="6526317" y="5306497"/>
            <a:ext cx="106311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Launch</a:t>
            </a:r>
            <a:b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(Jan ’16,</a:t>
            </a:r>
            <a:b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 ’16,</a:t>
            </a:r>
            <a:b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Oct ‘16)</a:t>
            </a:r>
            <a:endParaRPr/>
          </a:p>
        </p:txBody>
      </p:sp>
      <p:sp>
        <p:nvSpPr>
          <p:cNvPr id="632" name="Google Shape;632;p45"/>
          <p:cNvSpPr txBox="1"/>
          <p:nvPr/>
        </p:nvSpPr>
        <p:spPr>
          <a:xfrm>
            <a:off x="5518326" y="5057240"/>
            <a:ext cx="5023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v. 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/>
          </a:p>
        </p:txBody>
      </p:sp>
      <p:sp>
        <p:nvSpPr>
          <p:cNvPr id="633" name="Google Shape;633;p45"/>
          <p:cNvSpPr/>
          <p:nvPr/>
        </p:nvSpPr>
        <p:spPr>
          <a:xfrm rot="10800000">
            <a:off x="1814260" y="2222331"/>
            <a:ext cx="914400" cy="91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12A2DB"/>
            </a:solidFill>
            <a:prstDash val="solid"/>
            <a:round/>
            <a:headEnd len="sm" w="sm" type="stealth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45"/>
          <p:cNvSpPr/>
          <p:nvPr/>
        </p:nvSpPr>
        <p:spPr>
          <a:xfrm rot="10800000">
            <a:off x="3094680" y="3431902"/>
            <a:ext cx="914400" cy="91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12A2DB"/>
            </a:solidFill>
            <a:prstDash val="solid"/>
            <a:round/>
            <a:headEnd len="sm" w="sm" type="stealth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45"/>
          <p:cNvSpPr/>
          <p:nvPr/>
        </p:nvSpPr>
        <p:spPr>
          <a:xfrm rot="10800000">
            <a:off x="4182207" y="4620890"/>
            <a:ext cx="914400" cy="91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12A2DB"/>
            </a:solidFill>
            <a:prstDash val="solid"/>
            <a:round/>
            <a:headEnd len="sm" w="sm" type="stealth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45"/>
          <p:cNvSpPr/>
          <p:nvPr/>
        </p:nvSpPr>
        <p:spPr>
          <a:xfrm rot="10800000">
            <a:off x="4192891" y="4817270"/>
            <a:ext cx="914400" cy="91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12A2DB"/>
            </a:solidFill>
            <a:prstDash val="solid"/>
            <a:round/>
            <a:headEnd len="sm" w="sm" type="stealth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45"/>
          <p:cNvSpPr/>
          <p:nvPr/>
        </p:nvSpPr>
        <p:spPr>
          <a:xfrm rot="10800000">
            <a:off x="4182207" y="5013650"/>
            <a:ext cx="914400" cy="91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12A2DB"/>
            </a:solidFill>
            <a:prstDash val="solid"/>
            <a:round/>
            <a:headEnd len="sm" w="sm" type="stealth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45"/>
          <p:cNvSpPr/>
          <p:nvPr/>
        </p:nvSpPr>
        <p:spPr>
          <a:xfrm rot="10800000">
            <a:off x="853716" y="981238"/>
            <a:ext cx="914400" cy="91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12A2DB"/>
            </a:solidFill>
            <a:prstDash val="solid"/>
            <a:round/>
            <a:headEnd len="sm" w="sm" type="stealth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45"/>
          <p:cNvSpPr txBox="1"/>
          <p:nvPr/>
        </p:nvSpPr>
        <p:spPr>
          <a:xfrm>
            <a:off x="304800" y="762000"/>
            <a:ext cx="114704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Research</a:t>
            </a:r>
            <a:br>
              <a:rPr b="1" lang="en-US" sz="20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0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Ideate</a:t>
            </a:r>
            <a:endParaRPr/>
          </a:p>
        </p:txBody>
      </p:sp>
      <p:sp>
        <p:nvSpPr>
          <p:cNvPr id="640" name="Google Shape;640;p45"/>
          <p:cNvSpPr txBox="1"/>
          <p:nvPr/>
        </p:nvSpPr>
        <p:spPr>
          <a:xfrm>
            <a:off x="6244985" y="1646722"/>
            <a:ext cx="233108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(Minimum viable product </a:t>
            </a:r>
            <a:b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micro pilot scale)</a:t>
            </a:r>
            <a:endParaRPr/>
          </a:p>
        </p:txBody>
      </p:sp>
      <p:sp>
        <p:nvSpPr>
          <p:cNvPr id="641" name="Google Shape;641;p45"/>
          <p:cNvSpPr txBox="1"/>
          <p:nvPr/>
        </p:nvSpPr>
        <p:spPr>
          <a:xfrm>
            <a:off x="6478581" y="2830294"/>
            <a:ext cx="205581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(“alpha” @ Pilot scale)</a:t>
            </a:r>
            <a:endParaRPr/>
          </a:p>
        </p:txBody>
      </p:sp>
      <p:sp>
        <p:nvSpPr>
          <p:cNvPr id="642" name="Google Shape;642;p45"/>
          <p:cNvSpPr txBox="1"/>
          <p:nvPr/>
        </p:nvSpPr>
        <p:spPr>
          <a:xfrm>
            <a:off x="6942144" y="4070949"/>
            <a:ext cx="151605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(“beta”@ Demo</a:t>
            </a:r>
            <a:b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6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216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Roadmap</a:t>
            </a:r>
            <a:endParaRPr/>
          </a:p>
        </p:txBody>
      </p:sp>
      <p:sp>
        <p:nvSpPr>
          <p:cNvPr id="650" name="Google Shape;650;p46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v1  was rolled out in Feb 2015 in Kampala</a:t>
            </a:r>
            <a:endParaRPr/>
          </a:p>
        </p:txBody>
      </p:sp>
      <p:sp>
        <p:nvSpPr>
          <p:cNvPr id="651" name="Google Shape;651;p46"/>
          <p:cNvSpPr txBox="1"/>
          <p:nvPr>
            <p:ph idx="12" type="sldNum"/>
          </p:nvPr>
        </p:nvSpPr>
        <p:spPr>
          <a:xfrm>
            <a:off x="8153400" y="6473825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46"/>
          <p:cNvSpPr txBox="1"/>
          <p:nvPr/>
        </p:nvSpPr>
        <p:spPr>
          <a:xfrm>
            <a:off x="276887" y="609600"/>
            <a:ext cx="3914113" cy="5170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Stove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Dometic stove (unmodified)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FuelPoint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Manually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controlled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 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dispenser 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prototype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Resources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SmartCook team (3)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Contract metal fabricator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Piping contractor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46"/>
          <p:cNvSpPr/>
          <p:nvPr/>
        </p:nvSpPr>
        <p:spPr>
          <a:xfrm>
            <a:off x="4305300" y="594360"/>
            <a:ext cx="4572000" cy="54168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Canister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Reusable 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plastic 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Transport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Jerry can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 Software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Paper-based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User Group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 houses in Kintintale, Kampala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4" name="Google Shape;65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999" y="1600200"/>
            <a:ext cx="2877297" cy="65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800" y="762000"/>
            <a:ext cx="947167" cy="1395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81200" y="2743200"/>
            <a:ext cx="1447800" cy="137355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6"/>
          <p:cNvSpPr/>
          <p:nvPr/>
        </p:nvSpPr>
        <p:spPr>
          <a:xfrm>
            <a:off x="304800" y="5334000"/>
            <a:ext cx="8229600" cy="144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Learnings: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 users have virtually identical issues with Dometic stove as Maputo market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FuelPoint-based fuel distribution accepted by users; no demand for other options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FuelPoint v1 technical concept  works well;  but slow to operate;  bulky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FuelPoint refilling should be done from outside salon if possible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46"/>
          <p:cNvSpPr/>
          <p:nvPr/>
        </p:nvSpPr>
        <p:spPr>
          <a:xfrm>
            <a:off x="8763000" y="76200"/>
            <a:ext cx="228600" cy="228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7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216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Roadmap</a:t>
            </a:r>
            <a:endParaRPr/>
          </a:p>
        </p:txBody>
      </p:sp>
      <p:sp>
        <p:nvSpPr>
          <p:cNvPr id="666" name="Google Shape;666;p47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v1  was rolled out in Feb 2015 in Kampala</a:t>
            </a:r>
            <a:endParaRPr/>
          </a:p>
        </p:txBody>
      </p:sp>
      <p:sp>
        <p:nvSpPr>
          <p:cNvPr id="667" name="Google Shape;667;p47"/>
          <p:cNvSpPr txBox="1"/>
          <p:nvPr>
            <p:ph idx="12" type="sldNum"/>
          </p:nvPr>
        </p:nvSpPr>
        <p:spPr>
          <a:xfrm>
            <a:off x="8153400" y="6473825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47"/>
          <p:cNvSpPr/>
          <p:nvPr/>
        </p:nvSpPr>
        <p:spPr>
          <a:xfrm>
            <a:off x="8763000" y="76200"/>
            <a:ext cx="228600" cy="228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pic>
        <p:nvPicPr>
          <p:cNvPr id="669" name="Google Shape;66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2590800"/>
            <a:ext cx="6037703" cy="2671971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7"/>
          <p:cNvSpPr txBox="1"/>
          <p:nvPr/>
        </p:nvSpPr>
        <p:spPr>
          <a:xfrm>
            <a:off x="838200" y="1371600"/>
            <a:ext cx="73393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v.1 we used Dometic CleanCook Stove (Durban edition) as sold in Maputo: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8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20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Roadmap</a:t>
            </a:r>
            <a:endParaRPr/>
          </a:p>
        </p:txBody>
      </p:sp>
      <p:sp>
        <p:nvSpPr>
          <p:cNvPr id="678" name="Google Shape;678;p48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v2 was rolled out in June 2015 in Kampala</a:t>
            </a:r>
            <a:endParaRPr/>
          </a:p>
        </p:txBody>
      </p:sp>
      <p:sp>
        <p:nvSpPr>
          <p:cNvPr id="679" name="Google Shape;679;p48"/>
          <p:cNvSpPr txBox="1"/>
          <p:nvPr/>
        </p:nvSpPr>
        <p:spPr>
          <a:xfrm>
            <a:off x="276887" y="472440"/>
            <a:ext cx="3914113" cy="4770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Stove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Dometic stove (unmodified)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SAFI stove (unmodified)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FuelPoint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Graphical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interface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 alarms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Outdoor refueling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Resources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SmartCook team (5)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Contract metal fabricator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Piping contractor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48"/>
          <p:cNvSpPr/>
          <p:nvPr/>
        </p:nvSpPr>
        <p:spPr>
          <a:xfrm>
            <a:off x="4305300" y="457200"/>
            <a:ext cx="4572000" cy="55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Canister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Reusable plastic container with 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SmartChip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Transport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MotoTanker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manual 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pump + air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fuel hoses 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 Software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Google-based reporting from Automated FuelPoint 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User Group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 houses in Kintintale, Kampala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1" name="Google Shape;68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1600200"/>
            <a:ext cx="1556658" cy="1816101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48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48"/>
          <p:cNvSpPr/>
          <p:nvPr/>
        </p:nvSpPr>
        <p:spPr>
          <a:xfrm>
            <a:off x="8763000" y="76200"/>
            <a:ext cx="228600" cy="228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684" name="Google Shape;684;p48"/>
          <p:cNvSpPr/>
          <p:nvPr/>
        </p:nvSpPr>
        <p:spPr>
          <a:xfrm>
            <a:off x="304800" y="5334000"/>
            <a:ext cx="8229600" cy="144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Learnings: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SAFI is preferred over Dometic, but users concerned about power, safety, durability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NFC-based identification works well; simplifies &amp; accelerates dispense process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Flow-meter and electronic sensors/controls allow excellent precision &amp; tracking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External refilling  works ; FP footprint can shrink;   FP can be a media display 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9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49"/>
          <p:cNvSpPr txBox="1"/>
          <p:nvPr>
            <p:ph idx="1" type="body"/>
          </p:nvPr>
        </p:nvSpPr>
        <p:spPr>
          <a:xfrm>
            <a:off x="304800" y="152400"/>
            <a:ext cx="80772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v2:  We considered several design directions, eventually settling on a “corner-fitted” design with electronic fuel pump &amp; metering </a:t>
            </a:r>
            <a:endParaRPr/>
          </a:p>
        </p:txBody>
      </p:sp>
      <p:sp>
        <p:nvSpPr>
          <p:cNvPr id="691" name="Google Shape;691;p49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2" name="Google Shape;69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300" y="3825151"/>
            <a:ext cx="3618721" cy="280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1467" y="1087132"/>
            <a:ext cx="2724196" cy="5475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1099" y="1312500"/>
            <a:ext cx="281940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49"/>
          <p:cNvSpPr txBox="1"/>
          <p:nvPr/>
        </p:nvSpPr>
        <p:spPr>
          <a:xfrm>
            <a:off x="1219200" y="926068"/>
            <a:ext cx="23346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 1.0 (Feb 2015) </a:t>
            </a:r>
            <a:endParaRPr/>
          </a:p>
        </p:txBody>
      </p:sp>
      <p:sp>
        <p:nvSpPr>
          <p:cNvPr id="696" name="Google Shape;696;p49"/>
          <p:cNvSpPr txBox="1"/>
          <p:nvPr/>
        </p:nvSpPr>
        <p:spPr>
          <a:xfrm>
            <a:off x="2438400" y="3516868"/>
            <a:ext cx="21732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 2.0 concepts </a:t>
            </a:r>
            <a:endParaRPr/>
          </a:p>
        </p:txBody>
      </p:sp>
      <p:sp>
        <p:nvSpPr>
          <p:cNvPr id="697" name="Google Shape;697;p49"/>
          <p:cNvSpPr txBox="1"/>
          <p:nvPr/>
        </p:nvSpPr>
        <p:spPr>
          <a:xfrm>
            <a:off x="5857314" y="1150067"/>
            <a:ext cx="23525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 2.0 final design</a:t>
            </a:r>
            <a:endParaRPr/>
          </a:p>
        </p:txBody>
      </p:sp>
      <p:sp>
        <p:nvSpPr>
          <p:cNvPr id="698" name="Google Shape;698;p49"/>
          <p:cNvSpPr/>
          <p:nvPr/>
        </p:nvSpPr>
        <p:spPr>
          <a:xfrm>
            <a:off x="3227485" y="2296388"/>
            <a:ext cx="1039715" cy="2275611"/>
          </a:xfrm>
          <a:prstGeom prst="arc">
            <a:avLst>
              <a:gd fmla="val 16200000" name="adj1"/>
              <a:gd fmla="val 20065785" name="adj2"/>
            </a:avLst>
          </a:prstGeom>
          <a:noFill/>
          <a:ln cap="flat" cmpd="sng" w="9525">
            <a:solidFill>
              <a:srgbClr val="12A2DB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49"/>
          <p:cNvSpPr/>
          <p:nvPr/>
        </p:nvSpPr>
        <p:spPr>
          <a:xfrm>
            <a:off x="4671208" y="2768850"/>
            <a:ext cx="1311669" cy="932684"/>
          </a:xfrm>
          <a:prstGeom prst="arc">
            <a:avLst>
              <a:gd fmla="val 11199538" name="adj1"/>
              <a:gd fmla="val 15030956" name="adj2"/>
            </a:avLst>
          </a:prstGeom>
          <a:noFill/>
          <a:ln cap="flat" cmpd="sng" w="9525">
            <a:solidFill>
              <a:srgbClr val="12A2DB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SM_Charcoal Train.tif" id="264" name="Google Shape;264;p23"/>
          <p:cNvPicPr preferRelativeResize="0"/>
          <p:nvPr/>
        </p:nvPicPr>
        <p:blipFill rotWithShape="1">
          <a:blip r:embed="rId3">
            <a:alphaModFix/>
          </a:blip>
          <a:srcRect b="0" l="-10609" r="-10608" t="0"/>
          <a:stretch/>
        </p:blipFill>
        <p:spPr>
          <a:xfrm>
            <a:off x="-1143000" y="0"/>
            <a:ext cx="12725399" cy="690907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3"/>
          <p:cNvSpPr/>
          <p:nvPr/>
        </p:nvSpPr>
        <p:spPr>
          <a:xfrm>
            <a:off x="228600" y="685800"/>
            <a:ext cx="1981200" cy="2971800"/>
          </a:xfrm>
          <a:prstGeom prst="roundRect">
            <a:avLst>
              <a:gd fmla="val 16667" name="adj"/>
            </a:avLst>
          </a:prstGeom>
          <a:solidFill>
            <a:srgbClr val="F2F2F2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 MARKET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$30/month per urban family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30+ million homes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40 African cities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$12 billion annually</a:t>
            </a:r>
            <a:b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3"/>
          <p:cNvSpPr/>
          <p:nvPr/>
        </p:nvSpPr>
        <p:spPr>
          <a:xfrm>
            <a:off x="6781800" y="762000"/>
            <a:ext cx="1981200" cy="2971800"/>
          </a:xfrm>
          <a:prstGeom prst="roundRect">
            <a:avLst>
              <a:gd fmla="val 16667" name="adj"/>
            </a:avLst>
          </a:prstGeom>
          <a:solidFill>
            <a:srgbClr val="F2F2F2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 IMPACT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million acres of forest loss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billion tons of CO2e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600,000 deaths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…annually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3"/>
          <p:cNvSpPr/>
          <p:nvPr/>
        </p:nvSpPr>
        <p:spPr>
          <a:xfrm>
            <a:off x="249381" y="115457"/>
            <a:ext cx="8520546" cy="408709"/>
          </a:xfrm>
          <a:prstGeom prst="roundRect">
            <a:avLst>
              <a:gd fmla="val 16667" name="adj"/>
            </a:avLst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Charcoal is urban Africa’s primary cooking fuel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0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200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Development Roadmap</a:t>
            </a:r>
            <a:endParaRPr/>
          </a:p>
        </p:txBody>
      </p:sp>
      <p:sp>
        <p:nvSpPr>
          <p:cNvPr id="707" name="Google Shape;707;p50"/>
          <p:cNvSpPr txBox="1"/>
          <p:nvPr>
            <p:ph idx="1" type="body"/>
          </p:nvPr>
        </p:nvSpPr>
        <p:spPr>
          <a:xfrm>
            <a:off x="304800" y="152400"/>
            <a:ext cx="80772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v2: Goals</a:t>
            </a:r>
            <a:endParaRPr b="1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50"/>
          <p:cNvSpPr txBox="1"/>
          <p:nvPr/>
        </p:nvSpPr>
        <p:spPr>
          <a:xfrm>
            <a:off x="391187" y="1166789"/>
            <a:ext cx="3495013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Goals Set for FuelPoint v.2 (FPv2)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footprint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 user recognition (NFC)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Graphical user interface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valve controls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Backup power system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Sensors &amp; alarms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Outdoor refueling &amp; venting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Goals for MicroTanker v.2: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Tank fitted for safety, stability and handling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Electric pumping to FP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lines for: Fuel out, Fuel in, and Tank Vent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“Quick-Connect” hoses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9" name="Google Shape;70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9252" y="1135194"/>
            <a:ext cx="4382748" cy="511320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50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1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51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v2: Design, Development, Testing of Embedded Systems </a:t>
            </a:r>
            <a:endParaRPr/>
          </a:p>
        </p:txBody>
      </p:sp>
      <p:sp>
        <p:nvSpPr>
          <p:cNvPr id="717" name="Google Shape;717;p51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8" name="Google Shape;71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92" y="1047750"/>
            <a:ext cx="3987800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8600" y="4166057"/>
            <a:ext cx="3411458" cy="255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" y="1030345"/>
            <a:ext cx="3048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7800" y="3405991"/>
            <a:ext cx="2502834" cy="3317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2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52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v2: Design, Dev, Testing of Piping, Valves &amp; Level Sensors </a:t>
            </a:r>
            <a:endParaRPr/>
          </a:p>
        </p:txBody>
      </p:sp>
      <p:sp>
        <p:nvSpPr>
          <p:cNvPr id="728" name="Google Shape;728;p52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9" name="Google Shape;72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986107" y="1785200"/>
            <a:ext cx="4839542" cy="3629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054668" y="1684401"/>
            <a:ext cx="36576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725" y="5254751"/>
            <a:ext cx="3810000" cy="121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3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53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v2: Design, Development &amp; Testing of Graphical User Interface &amp; Android Tablet Application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53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9" name="Google Shape;73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33350" y="1159002"/>
            <a:ext cx="54864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7372" y="1143000"/>
            <a:ext cx="2478428" cy="1657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7400" y="2865339"/>
            <a:ext cx="2381607" cy="1674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4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54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v2: Integration &amp; Testing @ VentureLabs, Kampala – 13 May 2015</a:t>
            </a:r>
            <a:endParaRPr/>
          </a:p>
        </p:txBody>
      </p:sp>
      <p:sp>
        <p:nvSpPr>
          <p:cNvPr id="748" name="Google Shape;748;p54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9" name="Google Shape;7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990600"/>
            <a:ext cx="8001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5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55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v2: Preparation of Mary’s Salon in Kitintale, Kampala – 13 May </a:t>
            </a:r>
            <a:endParaRPr/>
          </a:p>
        </p:txBody>
      </p:sp>
      <p:sp>
        <p:nvSpPr>
          <p:cNvPr id="756" name="Google Shape;756;p55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7" name="Google Shape;75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663" y="1066800"/>
            <a:ext cx="3841282" cy="288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4866739" y="1477314"/>
            <a:ext cx="2014469" cy="151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1600" y="4100162"/>
            <a:ext cx="3429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9934" y="3314699"/>
            <a:ext cx="2551297" cy="340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6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56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v2: Installation &amp; Connection to Outdoor Vent &amp; Refill Points</a:t>
            </a:r>
            <a:endParaRPr/>
          </a:p>
        </p:txBody>
      </p:sp>
      <p:sp>
        <p:nvSpPr>
          <p:cNvPr id="767" name="Google Shape;767;p56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8" name="Google Shape;76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846" y="1066800"/>
            <a:ext cx="2480553" cy="3307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1800" y="1066800"/>
            <a:ext cx="2590800" cy="3307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7849" y="1066800"/>
            <a:ext cx="2480553" cy="3307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2169" y="4495800"/>
            <a:ext cx="5131094" cy="222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4505401"/>
            <a:ext cx="1661769" cy="2215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7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57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v2:  Training &amp; Commissioning </a:t>
            </a:r>
            <a:endParaRPr/>
          </a:p>
        </p:txBody>
      </p:sp>
      <p:sp>
        <p:nvSpPr>
          <p:cNvPr id="779" name="Google Shape;779;p57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0" name="Google Shape;78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983726"/>
            <a:ext cx="4260783" cy="5774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5242" y="1641923"/>
            <a:ext cx="3078379" cy="4104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8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58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v2: Fuel Canister:  Design, Dev, Testing of various Fuel Canisters formats &amp; NFC chip placement 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58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9" name="Google Shape;78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142400"/>
            <a:ext cx="4485131" cy="508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6800" y="1142401"/>
            <a:ext cx="3336151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6800" y="3639376"/>
            <a:ext cx="3363583" cy="260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9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59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v2: achievements vs. goals</a:t>
            </a:r>
            <a:endParaRPr/>
          </a:p>
        </p:txBody>
      </p:sp>
      <p:sp>
        <p:nvSpPr>
          <p:cNvPr id="798" name="Google Shape;798;p59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59"/>
          <p:cNvSpPr txBox="1"/>
          <p:nvPr/>
        </p:nvSpPr>
        <p:spPr>
          <a:xfrm>
            <a:off x="391187" y="1166789"/>
            <a:ext cx="7990813" cy="5355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Achievements with FuelPoint v.2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footprint		</a:t>
            </a:r>
            <a:r>
              <a:rPr b="1" lang="en-US" sz="18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(30% less space, feels much less obtrusive)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 user recognition 		</a:t>
            </a:r>
            <a:r>
              <a:rPr b="1" lang="en-US" sz="18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(successfully implemented via NFC)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Graphical user interface</a:t>
            </a:r>
            <a:r>
              <a:rPr b="1" lang="en-US" sz="18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 		(custom app built for 10” Android tablet)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valve controls	</a:t>
            </a:r>
            <a:r>
              <a:rPr b="1" lang="en-US" sz="18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(Arduino + motorized valves)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Backup power system		</a:t>
            </a:r>
            <a:r>
              <a:rPr b="1" lang="en-US" sz="18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(12V battery, recharged from mains socket)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Sensors &amp; alarms		</a:t>
            </a:r>
            <a:r>
              <a:rPr b="1" lang="en-US" sz="18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(flow, fuel level, temp, Et0H vapor sensors)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Outdoor refueling &amp; venting	</a:t>
            </a:r>
            <a:r>
              <a:rPr b="1" lang="en-US" sz="18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(lockbox outside can be accessed anytime)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042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(Plus, we were able to implement </a:t>
            </a:r>
            <a:r>
              <a:rPr b="1" i="1" lang="en-US" sz="18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basic </a:t>
            </a:r>
            <a:r>
              <a:rPr b="1" lang="en-US" sz="18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cloud connectivity; enabling us to track fuel level, transaction activity &amp; sensor readings over the Internet)  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Achievements with MicroTanker v.2: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Tank fitted for safety, stability and handling  	 	</a:t>
            </a:r>
            <a:r>
              <a:rPr b="1" lang="en-US" sz="18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(Done, 70L capacity)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Electric pump					</a:t>
            </a:r>
            <a:r>
              <a:rPr b="1" lang="en-US" sz="18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(Done, 7L/min max)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lines for: Fuel out, Fuel in, and venting 	</a:t>
            </a:r>
            <a:r>
              <a:rPr b="1" lang="en-US" sz="18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(Done)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✓"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Quick connect hosing 				</a:t>
            </a:r>
            <a:r>
              <a:rPr b="1" lang="en-US" sz="1800">
                <a:solidFill>
                  <a:srgbClr val="4042FF"/>
                </a:solidFill>
                <a:latin typeface="Calibri"/>
                <a:ea typeface="Calibri"/>
                <a:cs typeface="Calibri"/>
                <a:sym typeface="Calibri"/>
              </a:rPr>
              <a:t>(Done)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/>
          <p:nvPr/>
        </p:nvSpPr>
        <p:spPr>
          <a:xfrm>
            <a:off x="249381" y="115457"/>
            <a:ext cx="8672014" cy="408709"/>
          </a:xfrm>
          <a:prstGeom prst="roundRect">
            <a:avLst>
              <a:gd fmla="val 16667" name="adj"/>
            </a:avLst>
          </a:prstGeom>
          <a:solidFill>
            <a:srgbClr val="A8D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URBAN AFRICAN COOKING FUEL MARKET IS RIPE FOR DISRUPTION</a:t>
            </a:r>
            <a:endParaRPr/>
          </a:p>
        </p:txBody>
      </p:sp>
      <p:pic>
        <p:nvPicPr>
          <p:cNvPr descr="http://bharattanks.en.ecplaza.net/logo.jpg" id="273" name="Google Shape;27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5722" y="711236"/>
            <a:ext cx="1981201" cy="1274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9729" y="2049617"/>
            <a:ext cx="1465521" cy="143192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"/>
          <p:cNvSpPr/>
          <p:nvPr/>
        </p:nvSpPr>
        <p:spPr>
          <a:xfrm>
            <a:off x="6735096" y="648929"/>
            <a:ext cx="2196132" cy="2890683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for 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LPG Cooking Gas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Expensive Infrastructure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Poor mass-market safety brand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Can’t mainstream without subsidy</a:t>
            </a:r>
            <a:endParaRPr/>
          </a:p>
        </p:txBody>
      </p:sp>
      <p:pic>
        <p:nvPicPr>
          <p:cNvPr descr="http://farm4.staticflickr.com/3459/3727459168_8fceab20a0_m.jpg" id="276" name="Google Shape;27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9685" y="3906925"/>
            <a:ext cx="1775749" cy="266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4"/>
          <p:cNvSpPr/>
          <p:nvPr/>
        </p:nvSpPr>
        <p:spPr>
          <a:xfrm>
            <a:off x="6732376" y="4009047"/>
            <a:ext cx="2189019" cy="2588398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for Kerosene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Terrible smell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 of last resort  when trees run out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Pressurized stoves 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slum fires </a:t>
            </a: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3843799" y="4436499"/>
            <a:ext cx="640213" cy="2580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42500">
            <a:solidFill>
              <a:srgbClr val="256C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433631" y="867268"/>
            <a:ext cx="22911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COOKING FUEL MARKET 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AFRICAN CITIES </a:t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>
            <a:off x="84363" y="1891055"/>
            <a:ext cx="3805546" cy="2944896"/>
          </a:xfrm>
          <a:prstGeom prst="triangle">
            <a:avLst>
              <a:gd fmla="val 50000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4"/>
          <p:cNvSpPr/>
          <p:nvPr/>
        </p:nvSpPr>
        <p:spPr>
          <a:xfrm>
            <a:off x="418106" y="1875188"/>
            <a:ext cx="3154654" cy="2470569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4"/>
          <p:cNvSpPr/>
          <p:nvPr/>
        </p:nvSpPr>
        <p:spPr>
          <a:xfrm>
            <a:off x="1529586" y="1885388"/>
            <a:ext cx="930813" cy="754116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425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1712186" y="2104442"/>
            <a:ext cx="95340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LPG</a:t>
            </a:r>
            <a:b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$3 B.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4"/>
          <p:cNvSpPr txBox="1"/>
          <p:nvPr/>
        </p:nvSpPr>
        <p:spPr>
          <a:xfrm>
            <a:off x="1025402" y="3223408"/>
            <a:ext cx="1894772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CHARCOAL</a:t>
            </a:r>
            <a:b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$12 Billion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4"/>
          <p:cNvSpPr txBox="1"/>
          <p:nvPr/>
        </p:nvSpPr>
        <p:spPr>
          <a:xfrm>
            <a:off x="422696" y="4255690"/>
            <a:ext cx="325588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KEROSENE </a:t>
            </a:r>
            <a:b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$5 Billion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4"/>
          <p:cNvSpPr/>
          <p:nvPr/>
        </p:nvSpPr>
        <p:spPr>
          <a:xfrm>
            <a:off x="3089654" y="2192919"/>
            <a:ext cx="640213" cy="25805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42500">
            <a:solidFill>
              <a:srgbClr val="256C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playing new media screen.PNG" id="804" name="Google Shape;80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600" y="762000"/>
            <a:ext cx="1676400" cy="2744184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60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216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ACTIVITIES</a:t>
            </a:r>
            <a:endParaRPr/>
          </a:p>
        </p:txBody>
      </p:sp>
      <p:sp>
        <p:nvSpPr>
          <p:cNvPr id="806" name="Google Shape;806;p60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v3: FuelPoint Development Objectives &amp; Activities</a:t>
            </a:r>
            <a:endParaRPr/>
          </a:p>
        </p:txBody>
      </p:sp>
      <p:sp>
        <p:nvSpPr>
          <p:cNvPr id="807" name="Google Shape;807;p60"/>
          <p:cNvSpPr/>
          <p:nvPr/>
        </p:nvSpPr>
        <p:spPr>
          <a:xfrm>
            <a:off x="8763000" y="76200"/>
            <a:ext cx="228600" cy="228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808" name="Google Shape;808;p60"/>
          <p:cNvSpPr txBox="1"/>
          <p:nvPr/>
        </p:nvSpPr>
        <p:spPr>
          <a:xfrm>
            <a:off x="457200" y="762000"/>
            <a:ext cx="4343400" cy="6494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Further streamlining  footprint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Reworking electronic systems: moving away 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Android + Arduino for more robustness, power, capability 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custom PCB to streamline electronics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backbone, while retaining flexibility </a:t>
            </a:r>
            <a:b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Provisioning 2</a:t>
            </a:r>
            <a:r>
              <a:rPr b="1" baseline="3000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larger media screen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thinking regarding safety, shutdown, response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Outside box with more  features 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Fabrication contractors in Nairobi are helping us to use more advanced  methods for FPv3 and identifying partners for scaling up local production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Firmer quotes helping to drive design decisions, e.g. tank shape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9" name="Google Shape;80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00" y="4267200"/>
            <a:ext cx="2438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0400" y="1219200"/>
            <a:ext cx="775291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61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216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ACTIVITIES</a:t>
            </a:r>
            <a:endParaRPr/>
          </a:p>
        </p:txBody>
      </p:sp>
      <p:sp>
        <p:nvSpPr>
          <p:cNvPr id="816" name="Google Shape;816;p61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v3: FuelPoint Development Activities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61"/>
          <p:cNvSpPr/>
          <p:nvPr/>
        </p:nvSpPr>
        <p:spPr>
          <a:xfrm>
            <a:off x="8763000" y="76200"/>
            <a:ext cx="228600" cy="228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818" name="Google Shape;818;p61"/>
          <p:cNvSpPr txBox="1"/>
          <p:nvPr/>
        </p:nvSpPr>
        <p:spPr>
          <a:xfrm>
            <a:off x="304800" y="685800"/>
            <a:ext cx="3886200" cy="6001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 startAt="9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Outside Box custom-designed to include electronic lock &amp; LED board for Tanker-driver;  Also has mount for 2m high Vent and Antenna mast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 startAt="9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Façade is one big door, with hinge on left and physical lock on right: 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 startAt="9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Electronics are all encased in their own, sealed box that is easier to access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 startAt="9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MVP of SmartCook Software system developed by Red Panda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/ Backend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reg &amp; profile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balance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mPesa integration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FuelPoint user interface 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dispense app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FP host app  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smartphone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SmartCook ‘agent’ app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Browser</a:t>
            </a:r>
            <a:endParaRPr/>
          </a:p>
          <a:p>
            <a:pPr indent="-342900" lvl="2" marL="1257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 interface</a:t>
            </a:r>
            <a:endParaRPr/>
          </a:p>
        </p:txBody>
      </p:sp>
      <p:pic>
        <p:nvPicPr>
          <p:cNvPr id="819" name="Google Shape;81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3400" y="762000"/>
            <a:ext cx="3860800" cy="22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00" y="3200400"/>
            <a:ext cx="3048001" cy="22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2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62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v3: FuelPoint completed end of October 2015 for deployment in Nairobi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62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8" name="Google Shape;82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190550" y="4553650"/>
            <a:ext cx="1948666" cy="1985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1200" y="762000"/>
            <a:ext cx="2438400" cy="356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2619375" y="1190625"/>
            <a:ext cx="3429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-161465" y="1609264"/>
            <a:ext cx="3886202" cy="173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2"/>
          <p:cNvPicPr preferRelativeResize="0"/>
          <p:nvPr/>
        </p:nvPicPr>
        <p:blipFill rotWithShape="1">
          <a:blip r:embed="rId7">
            <a:alphaModFix/>
          </a:blip>
          <a:srcRect b="-965" l="0" r="0" t="0"/>
          <a:stretch/>
        </p:blipFill>
        <p:spPr>
          <a:xfrm rot="10800000">
            <a:off x="3505200" y="4495800"/>
            <a:ext cx="2001254" cy="179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33400" y="4667250"/>
            <a:ext cx="25908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3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63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v4: Key Objectives &amp; Activities (for completion April 2016) </a:t>
            </a:r>
            <a:endParaRPr/>
          </a:p>
        </p:txBody>
      </p:sp>
      <p:sp>
        <p:nvSpPr>
          <p:cNvPr id="840" name="Google Shape;840;p63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63"/>
          <p:cNvSpPr txBox="1"/>
          <p:nvPr/>
        </p:nvSpPr>
        <p:spPr>
          <a:xfrm>
            <a:off x="457200" y="762000"/>
            <a:ext cx="739140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FuelPoint v4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Refine design incorporating SmartValve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Contract manufacturer for engineering &amp; production of 5 units with refined design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Stove v4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design of SmartCook Stove 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Produce ~50 functional prototypes incorporating SmartValve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Canister v4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design of custom SmartCook Canister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Produce  ~50 functional prototypes incorporating SmartValve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Tanker v4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Assembly functional Tanker module (tank + controls)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Mount on vehicle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4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64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v4: Stove Development</a:t>
            </a:r>
            <a:endParaRPr/>
          </a:p>
        </p:txBody>
      </p:sp>
      <p:sp>
        <p:nvSpPr>
          <p:cNvPr id="848" name="Google Shape;848;p64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64"/>
          <p:cNvSpPr txBox="1"/>
          <p:nvPr/>
        </p:nvSpPr>
        <p:spPr>
          <a:xfrm>
            <a:off x="457200" y="533400"/>
            <a:ext cx="7924800" cy="5755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Stove Objectives/concept developed in late 2015: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burner stove  :  1 big &amp; 1 small burner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3L Fuel tank with level gauge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Vapor tight refilling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Adequate spacing for pots up to 35 cm wide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Tilt protection beyond 8 degrees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efficiency &gt; 60%  (fuel to food)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soot, smells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ignite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Stove Sub-systems: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Housing, feet &amp; fuel hatch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Potholders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 burner &amp; regulator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 burner &amp; regulator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 system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Internal fuel tank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Valve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 hatch interlock &amp; canister dock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 level gauge (?) 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Tilt valve  (?)</a:t>
            </a:r>
            <a:endParaRPr/>
          </a:p>
          <a:p>
            <a:pPr indent="-2413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1"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0" name="Google Shape;85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400" y="5014110"/>
            <a:ext cx="3276600" cy="184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5400" y="533400"/>
            <a:ext cx="3276600" cy="1843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5400" y="2743200"/>
            <a:ext cx="3276600" cy="1843088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64"/>
          <p:cNvSpPr txBox="1"/>
          <p:nvPr/>
        </p:nvSpPr>
        <p:spPr>
          <a:xfrm>
            <a:off x="7790286" y="1840468"/>
            <a:ext cx="7441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use</a:t>
            </a:r>
            <a:endParaRPr/>
          </a:p>
        </p:txBody>
      </p:sp>
      <p:sp>
        <p:nvSpPr>
          <p:cNvPr id="854" name="Google Shape;854;p64"/>
          <p:cNvSpPr txBox="1"/>
          <p:nvPr/>
        </p:nvSpPr>
        <p:spPr>
          <a:xfrm>
            <a:off x="6761479" y="4114800"/>
            <a:ext cx="17729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for refilling</a:t>
            </a:r>
            <a:endParaRPr/>
          </a:p>
        </p:txBody>
      </p:sp>
      <p:sp>
        <p:nvSpPr>
          <p:cNvPr id="855" name="Google Shape;855;p64"/>
          <p:cNvSpPr txBox="1"/>
          <p:nvPr/>
        </p:nvSpPr>
        <p:spPr>
          <a:xfrm>
            <a:off x="6475760" y="6400800"/>
            <a:ext cx="20586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Refilling w/ Canister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5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65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v4: Stove Development activities (Oct 2015 – Mar 2016)</a:t>
            </a:r>
            <a:endParaRPr/>
          </a:p>
        </p:txBody>
      </p:sp>
      <p:sp>
        <p:nvSpPr>
          <p:cNvPr id="862" name="Google Shape;862;p65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65"/>
          <p:cNvSpPr txBox="1"/>
          <p:nvPr/>
        </p:nvSpPr>
        <p:spPr>
          <a:xfrm>
            <a:off x="457200" y="586800"/>
            <a:ext cx="7924800" cy="403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Researched concepts for core components 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requirements explore &amp; documented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features tested with users via drawings, mockups, etc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Tests comparing  other ethanol stoves (Dometic,SAFI) 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functional prototypes of subsystems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Integrated subsystems to produce 1</a:t>
            </a:r>
            <a:r>
              <a:rPr baseline="30000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complete functional prototype 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test &amp; some user demos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Safety testing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Aesthetic design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Detailed engineering ;  refine designs, materials, processes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Refine combustion system &amp; performance through range of conditions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Produce functional prototypes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Produce aesthetic prototypes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Refine designs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testing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Produce v4 test units </a:t>
            </a:r>
            <a:endParaRPr/>
          </a:p>
        </p:txBody>
      </p:sp>
      <p:pic>
        <p:nvPicPr>
          <p:cNvPr id="864" name="Google Shape;864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5257800"/>
            <a:ext cx="2469801" cy="1283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66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66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v4: Stove Development – Early Burner &amp; regulator concept &amp; prototyping (Oct 2015)</a:t>
            </a:r>
            <a:endParaRPr/>
          </a:p>
        </p:txBody>
      </p:sp>
      <p:sp>
        <p:nvSpPr>
          <p:cNvPr id="871" name="Google Shape;871;p66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2" name="Google Shape;87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685800"/>
            <a:ext cx="1905000" cy="2050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17161" y="3446160"/>
            <a:ext cx="2819400" cy="202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7000" y="1600200"/>
            <a:ext cx="5695672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66"/>
          <p:cNvSpPr txBox="1"/>
          <p:nvPr/>
        </p:nvSpPr>
        <p:spPr>
          <a:xfrm>
            <a:off x="2743200" y="685800"/>
            <a:ext cx="542404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Exploring regulator designs for better control &amp; low simmer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‘Pizza slices design’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67"/>
          <p:cNvPicPr preferRelativeResize="0"/>
          <p:nvPr/>
        </p:nvPicPr>
        <p:blipFill rotWithShape="1">
          <a:blip r:embed="rId3">
            <a:alphaModFix/>
          </a:blip>
          <a:srcRect b="15752" l="23288" r="16096" t="21918"/>
          <a:stretch/>
        </p:blipFill>
        <p:spPr>
          <a:xfrm>
            <a:off x="4178922" y="600652"/>
            <a:ext cx="3552024" cy="2739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67"/>
          <p:cNvPicPr preferRelativeResize="0"/>
          <p:nvPr/>
        </p:nvPicPr>
        <p:blipFill rotWithShape="1">
          <a:blip r:embed="rId4">
            <a:alphaModFix/>
          </a:blip>
          <a:srcRect b="0" l="3250" r="15870" t="0"/>
          <a:stretch/>
        </p:blipFill>
        <p:spPr>
          <a:xfrm>
            <a:off x="304800" y="609600"/>
            <a:ext cx="3784650" cy="35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0" y="3429000"/>
            <a:ext cx="42672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67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67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Stove v4.2 </a:t>
            </a:r>
            <a:endParaRPr/>
          </a:p>
        </p:txBody>
      </p:sp>
      <p:sp>
        <p:nvSpPr>
          <p:cNvPr id="885" name="Google Shape;885;p67"/>
          <p:cNvSpPr txBox="1"/>
          <p:nvPr/>
        </p:nvSpPr>
        <p:spPr>
          <a:xfrm>
            <a:off x="381001" y="4419600"/>
            <a:ext cx="3429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Exploring burner architectures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Experimenting with easy ignition with holes on the top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68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68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Stove v4.2</a:t>
            </a:r>
            <a:endParaRPr/>
          </a:p>
        </p:txBody>
      </p:sp>
      <p:sp>
        <p:nvSpPr>
          <p:cNvPr id="892" name="Google Shape;892;p68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lh3.googleusercontent.com/usGMb07pd8lUlg0Qt7j3XisCtwoqCAWCMT24lbcNdhbLBNRD-wh6BzaEIPOPMBCY1-J2Uly2GKKofBn12aYdqnZdDRNvabCn4w33JIaN6J-LIONx_yd1umnn9WlXO6SytDcVAvQRq8BQYoRnZFMPKIPSCOBCfIa2evbfkUPUuGVjFHsGbZT9Ni6nShji-h4JDVG_Uoqj0z2mfPDQK5McYtBeMGIK96iUov3XIqGTOkzA44mzHPQHvdo4rt5ZPzTKiHY-DtNFB3TBcV4tqVCyFgLXkECzcM2DcXIldmOhfOgZBu5zXHVG6YzL5IWUsHP4POrvnXocbgfBHAOmG1xnMdUWL0qqtWkvclkykzMX5GxA_BE1K0saxIDziZD0ePFq85iejTIqT44o8ZZn1KTNa1A6IPljdh9gzYkdDX2Mtk0ZFuQaDXSqTu9YjRpkj4SAwD522X1A45gKvuDgt2QZjJbT_eTpQpB1ekPvlTagVPvbCf1ICkvew2mBcSw25b-bk-IhmJlw5bLdKGqfk4EavEDEYDqKHIdcf53li8CQnUvKBcYpgZIjczLAjbF2CMhn7MWb5fd6iMfmVzET17SLs4A0yp-3n7E=w1712-h1284-no" id="893" name="Google Shape;893;p68"/>
          <p:cNvPicPr preferRelativeResize="0"/>
          <p:nvPr/>
        </p:nvPicPr>
        <p:blipFill rotWithShape="1">
          <a:blip r:embed="rId3">
            <a:alphaModFix/>
          </a:blip>
          <a:srcRect b="15254" l="15143" r="3253" t="14323"/>
          <a:stretch/>
        </p:blipFill>
        <p:spPr>
          <a:xfrm>
            <a:off x="304800" y="609600"/>
            <a:ext cx="6342435" cy="410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810000"/>
            <a:ext cx="5006329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9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69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Stove v4.3+</a:t>
            </a:r>
            <a:endParaRPr/>
          </a:p>
        </p:txBody>
      </p:sp>
      <p:sp>
        <p:nvSpPr>
          <p:cNvPr id="901" name="Google Shape;901;p69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2" name="Google Shape;90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1752599"/>
            <a:ext cx="4343400" cy="385555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69"/>
          <p:cNvSpPr txBox="1"/>
          <p:nvPr/>
        </p:nvSpPr>
        <p:spPr>
          <a:xfrm>
            <a:off x="533400" y="838200"/>
            <a:ext cx="61747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Explored tank shapes / materials / connection methods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Burner operation at different fuel levels &amp; problem scenarios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irobi_-_Wikipedia_Zero_-_258A9822a" id="291" name="Google Shape;2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18756" y="-342900"/>
            <a:ext cx="11307027" cy="75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5"/>
          <p:cNvSpPr/>
          <p:nvPr/>
        </p:nvSpPr>
        <p:spPr>
          <a:xfrm>
            <a:off x="325582" y="1392383"/>
            <a:ext cx="3678381" cy="1960417"/>
          </a:xfrm>
          <a:prstGeom prst="roundRect">
            <a:avLst>
              <a:gd fmla="val 16667" name="adj"/>
            </a:avLst>
          </a:prstGeom>
          <a:solidFill>
            <a:srgbClr val="F2F2F2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am an urban African: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watch new movies at home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love Whatsapp and Facebook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pay with M-PESA</a:t>
            </a:r>
            <a:endParaRPr b="1" i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5"/>
          <p:cNvSpPr/>
          <p:nvPr/>
        </p:nvSpPr>
        <p:spPr>
          <a:xfrm>
            <a:off x="6096000" y="4281056"/>
            <a:ext cx="2750127" cy="2195944"/>
          </a:xfrm>
          <a:prstGeom prst="roundRect">
            <a:avLst>
              <a:gd fmla="val 16667" name="adj"/>
            </a:avLst>
          </a:prstGeom>
          <a:solidFill>
            <a:srgbClr val="F2F2F2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hate charcoal because: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takes too long to light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dirties my clothes &amp; hair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price keeps rising</a:t>
            </a:r>
            <a:endParaRPr/>
          </a:p>
        </p:txBody>
      </p:sp>
      <p:sp>
        <p:nvSpPr>
          <p:cNvPr id="294" name="Google Shape;294;p25"/>
          <p:cNvSpPr/>
          <p:nvPr/>
        </p:nvSpPr>
        <p:spPr>
          <a:xfrm>
            <a:off x="249381" y="115457"/>
            <a:ext cx="8520546" cy="408709"/>
          </a:xfrm>
          <a:prstGeom prst="roundRect">
            <a:avLst>
              <a:gd fmla="val 16667" name="adj"/>
            </a:avLst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Urban Africa Is developing rapidly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85800"/>
            <a:ext cx="5562600" cy="2613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465" y="3587812"/>
            <a:ext cx="3367405" cy="2705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7760" y="3575882"/>
            <a:ext cx="4682682" cy="2705026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70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70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Stove 4.8 </a:t>
            </a:r>
            <a:endParaRPr/>
          </a:p>
        </p:txBody>
      </p:sp>
      <p:sp>
        <p:nvSpPr>
          <p:cNvPr id="913" name="Google Shape;913;p70"/>
          <p:cNvSpPr txBox="1"/>
          <p:nvPr/>
        </p:nvSpPr>
        <p:spPr>
          <a:xfrm>
            <a:off x="5867400" y="1066800"/>
            <a:ext cx="3429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 &amp; Small burner with right heat outputs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Shorter burners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Easier to build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 tank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Aesthetics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71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71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Stove 4.8 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71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lh3.googleusercontent.com/0KBfWWNtt42DV6P5ax9cJBRsewuHgCl_XIEfFONlB5jN8ts_adC1anxvk25GoForrPqXzrjwEYrsJgSZJPizQexIw9thl6BwcuZEHAD-tw5p2g47fFyTOKKanvLeWXxMPYaF_xY7YaK2kMrc2Y0PYPqeh71b4Pq2U0IiGU67W8WZypp8_3uEHsTdrQwovZ1w5TbtwHreQjX41OyWbLmKW52STvUAiQ8vMHKjYPw8yODzTI3mzSPT81cfh0EckD5yOnNxkk4QPS1aaOpzPu6yHfs97X9HX5FsKQPTb1XsoA0FowElsPeiAGZL7LaWiypTlp77FMRaIACHzaNNepjVWW_0TOv6vJRXT1XjzcUHuIYl3Sy7indvNkn6AHq6iR31HMtRWMUhCGP5KFHB0ySazv72fnR9SKW_pVaGTMfDiLw21D4RPQrAFrHZuvQ9dkXjVNV3TYUhZxvx9GQgK5xj1o2JZuyInr14TA-fzJ8H_33GzidGTYA_Q1yKrXtLJCuOdth22MxfaoiXqIh_fZAyd0vjX-FF_SSaI4rNFEGgUqUWtzaIlsOTjmKpnWGiHMTof8aiBi_vS8in0FVYHHLsP7MgMZKVW4y1=w1712-h1284-no" id="921" name="Google Shape;92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552450"/>
            <a:ext cx="822960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72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72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Stove 4.8 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72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lh3.googleusercontent.com/FeQZ5yH9CDbvnJAA76EauTLlJciZhTJcpYVuXMqXolltAUsyK07LuK8iKuUlqYRri1TJFZK3QsdMSFOGYF3kmLW_uVkJJuFEm1BNCLijEEyV32Tc_w4rkNJJV8GlGanBSKAnG-BeK1YtL8tyAPiGmfOvx3dYntDvWtoTf1KTTkj2MrOcb1iy1wS-hKUE6dDfV4DnNvDIgRaW_GQ6gYTvWTGLXQNbqfB3DbtJaExmIGLKpLkQd4QzBM_iIh2mb6l5R-GbcmOwy9pAvLHb4-_6RthUbzRLA6UeTnANIMghzFMb934P9l7LsAFyDI2nGmwl-kam3KN8ASfoM68LPmb9K4R3kvNdrPtUJylISidu9Z4WlvXanwRLOq4SK016ZYu757qLDeqVyy3uW9S6RMKY0LPXhoOtFI_43pxOXC1VBU8wSlZYWiSpZNbfqdUG8D-k2pqSoOWtpRm_WPlPDMKoUxcinq1sjZvJWoS1Tovb9jQqFfeaQKiqJr6-rgbfWs8h-1jQh9Tc8uDgHZZJQ6f_SJNjITIGC7CIpttQkhQQaXXnP1SM1QofJYZLH7WF_SZr8CirfHUQ_PluyLf2gIJbb1SsaNgazzxW=w1600-h1200-no" id="929" name="Google Shape;929;p72"/>
          <p:cNvPicPr preferRelativeResize="0"/>
          <p:nvPr/>
        </p:nvPicPr>
        <p:blipFill rotWithShape="1">
          <a:blip r:embed="rId3">
            <a:alphaModFix/>
          </a:blip>
          <a:srcRect b="13285" l="4202" r="17901" t="4371"/>
          <a:stretch/>
        </p:blipFill>
        <p:spPr>
          <a:xfrm>
            <a:off x="3121462" y="1981200"/>
            <a:ext cx="5936312" cy="47063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y32-wCqO3Xkavu2h2FoPgA2VgWKvBVcyoWFXUi50zT1NV4ECNV7f0xVh910rA9926XPJVblNdxaIyAq4L_jIKn03Gi01knU9ZJ7KBHDC-0ixYuGFWQwp9jxgwWePGLRFvOpCABeEsfXSc5-pcY3Zb2Vt7F1jFUvcoWqFOz9nuRuWnAnTO08m8mqWFpMfU-ouKdiDwFbJ41EDgKOudvt6NADX2urka_tif5SQBBERXVyz7qmsymMJuRHA1h4MchqchB0j4Br8FOoeR9Qtn1ReFIpj5LvYTyuq_0vx75qMMk7voY6d_UxlmSd6UP_i86JF-ogA3lVcEG2Nv4YDXXz7jkIJ6xGr1-w5ZZ6hTy3v3vm0uHjY-Wwl39YYY3ncfZOyPi72cmgs26Nnesz7uz8iRfhNmsk1Nb4NExnEsLB0He3DRL1LfaLn5H7JfVAE_uvDLb6WtNbHQi3_W6E5XXLc5aPD_9H83-lk4BeBlPKODllEvQt_nX-HR5sTLWamLLYVsAbjiN6cTUaj7YxaSN_LM50Y8HPBZ1EFvV0SEiTLsy-E7KmI1CSAsvWVGl9f5ccyGzu_-7WSbdNYNtPxXx8Zg6DKn5avOfm_=w963-h1284-no" id="930" name="Google Shape;930;p72"/>
          <p:cNvPicPr preferRelativeResize="0"/>
          <p:nvPr/>
        </p:nvPicPr>
        <p:blipFill rotWithShape="1">
          <a:blip r:embed="rId4">
            <a:alphaModFix/>
          </a:blip>
          <a:srcRect b="0" l="0" r="15832" t="0"/>
          <a:stretch/>
        </p:blipFill>
        <p:spPr>
          <a:xfrm>
            <a:off x="381000" y="533400"/>
            <a:ext cx="2626895" cy="4161367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72"/>
          <p:cNvSpPr txBox="1"/>
          <p:nvPr/>
        </p:nvSpPr>
        <p:spPr>
          <a:xfrm>
            <a:off x="381000" y="5029200"/>
            <a:ext cx="25908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Plenty of interior heat buildup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Canister docking hard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Pots too low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Flame runaway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04799" y="1676400"/>
            <a:ext cx="8056548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73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73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Stove 4.12  (April 2016)</a:t>
            </a:r>
            <a:endParaRPr/>
          </a:p>
        </p:txBody>
      </p:sp>
      <p:sp>
        <p:nvSpPr>
          <p:cNvPr id="939" name="Google Shape;939;p73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0" name="Google Shape;940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696" y="1828800"/>
            <a:ext cx="3213463" cy="1646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366" y="3429000"/>
            <a:ext cx="3159034" cy="16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5105400"/>
            <a:ext cx="3041469" cy="1383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48200" y="1905000"/>
            <a:ext cx="3545742" cy="1566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05400" y="3733800"/>
            <a:ext cx="2749379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7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95800" y="5562600"/>
            <a:ext cx="3733800" cy="120497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73"/>
          <p:cNvSpPr/>
          <p:nvPr/>
        </p:nvSpPr>
        <p:spPr>
          <a:xfrm>
            <a:off x="228600" y="609600"/>
            <a:ext cx="751545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months of struggling with implementing asymmetric burners (one large &amp; other small) due to issues with different fuel flow rates from tank, heat buildup in stove, different pot holder heights, etc.. we settled on </a:t>
            </a: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symmetrical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burners that both achieve max target heat output range. 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74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74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Stove v4.12 for Demo deployment (May 2016)</a:t>
            </a:r>
            <a:endParaRPr/>
          </a:p>
        </p:txBody>
      </p:sp>
      <p:sp>
        <p:nvSpPr>
          <p:cNvPr id="953" name="Google Shape;953;p74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lh3.googleusercontent.com/i8TvUYJ38BHD09JyWkhgeJ3dhe30FO-sR-sqWnQXE2XRgy1aU02-tqSVNWwO6jRDJgmh8XpFFGo1c8Z1dnCmZfUr43AigHq2rTaoR9DD9XqH_xpx5WdNlQNg1F7g46q_vv1-wTYGxpdv1JUUb_gQAuWqsCIccoH1esePwUSVehoFlwnHhCxHfwnkSPnJD4UuhRWhRpeZxqeYNH5UU0zQglenlQH_kNn0KeA9jQfXz4kuNpkdft04NDuPtlRFkjeBnX7ZuvdDChk-1v5D0_Rt5pRfytm-k-ZQkri8pFE1jYs8ZksyMK-67YEgc_UtjQBybPczWjAUR718mhj75CC5YI-bLp5FVtxNZnUrZD2aKiMDv4QEQ6JaC715YFl8U2feABhJQ05VL6yMMuJgCk3sju567q1nXWfvu1IkquO1kuCcZ3BtX777vHnrpy94bcLUpPNHhc0BXv2eFsT2WCMmf2bUapISr37576yaaFA8x-rPbFP60ttVxJG60y6Wb3yMqozBaWTc8Bs1e5QftTdibIc2Xi2j6p39UjRwMCyITGoe8p1zu8xGmi_OFVg085KDkzmIfs4pgBxrXDZVqDo9vx4FuQv9E6NK=w1711-h1283-no" id="954" name="Google Shape;954;p74"/>
          <p:cNvPicPr preferRelativeResize="0"/>
          <p:nvPr/>
        </p:nvPicPr>
        <p:blipFill rotWithShape="1">
          <a:blip r:embed="rId3">
            <a:alphaModFix/>
          </a:blip>
          <a:srcRect b="0" l="0" r="0" t="9188"/>
          <a:stretch/>
        </p:blipFill>
        <p:spPr>
          <a:xfrm>
            <a:off x="304800" y="882650"/>
            <a:ext cx="4939423" cy="269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ZDhhHateKoomHnOxW4p_vM-jvZspGZ5Ym9t6m7RieBRlF0KDFvhXVnx3Mvdc5RMfdnZtNqHNcIolbVzzA9SWkyFnwp3TboIAyWD1sTKV-mw0COVbHTzxSwqrBE7mT3KO7V6mQBXfqLkBUnVImWkqoPp94Uy-FyZGlTTUVAhTG8ZHo4YGpGSDzvwA7JyDrf-rFw9cfImCABAQnxkierRiowg0IKcQpKoUUW9J1DyQVHKZAFIAhXanJqI8XZrHdS4dcR8SrkzGTxzK3ufCAxuJFj035Ki7IcjZNUk1OGJljIiXT9Weu5o_Ha0n19wHCvZh9lq3tD5Tk7nxDSJy9fjTgF5kafAL7nnR57BLbL5GyOmTCi7_SDJax9pyCF2X8XUtRZ6I5Ajlq4IhoyTbzvz98Wy0L3tvbUYxvnlArUQ2oHil848utymyXIaH6xRlaa46pZO7iZJXRfdzhRnGvVWlRo_PDmA3ZKv2Qd2JQ9eQaOFaSkYLcqrMWok2zasJ6ZA8iSo_0RXJ74YI2TIHLjMKE2BA4hj3eynhh7VO7eWD7fwWWpJzvp1eRPYmhGNmAJKsQIGKrhu_lTwOkcLBEBiIKWeFh8yL3Psw=w1711-h1283-no" id="955" name="Google Shape;955;p74"/>
          <p:cNvPicPr preferRelativeResize="0"/>
          <p:nvPr/>
        </p:nvPicPr>
        <p:blipFill rotWithShape="1">
          <a:blip r:embed="rId4">
            <a:alphaModFix/>
          </a:blip>
          <a:srcRect b="0" l="-1315" r="0" t="0"/>
          <a:stretch/>
        </p:blipFill>
        <p:spPr>
          <a:xfrm>
            <a:off x="5638800" y="1600200"/>
            <a:ext cx="302213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74"/>
          <p:cNvSpPr/>
          <p:nvPr/>
        </p:nvSpPr>
        <p:spPr>
          <a:xfrm>
            <a:off x="228601" y="3810000"/>
            <a:ext cx="4267200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Stove V4.12 achieves key objectives around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high power burners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turn-down ratio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efficiency levels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Vapor tight filling via SmartValve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ignition (from the sides) </a:t>
            </a:r>
            <a:endParaRPr/>
          </a:p>
          <a:p>
            <a:pPr indent="-2540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Goals not yet accomplished: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fuel gauge on tank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interlocks on regulators during refilling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“click &amp; release” button to fasten Canister in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arenR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active tilt protection </a:t>
            </a:r>
            <a:endParaRPr/>
          </a:p>
          <a:p>
            <a:pPr indent="-2540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ttps://lh3.googleusercontent.com/TDPDOXSUcETaqtNygfswH5OB55428KXjdpcoBiksphzumgK1BAeWlOLzKtrQFnCVQEg1txmLlLhm6jidIAYzoNFbXsGzkCCdynMnZs6B2Uhm1rugsZfjmmJ0QjPIsg_56i4jpMdie9IEm0dDBK9ueZEN1q3oN65FP2FnNc_wNTk7Bo6zr_QcKEBqOCGkXTDFIiWcmWMxKPq-EwermhG5PjV_HTD2IRQ2M1k1gMu2zbOtwLnf3fvnsrDV1eqTpFm2bgypRmh-ScjrLc2Hpv_CEFNiFOlth4OazBKw4yUzb7Bk07IU-6lXLwlM4I2of3sx5cFHIEDFumcHtAL989JoFuUJ8HbmrFKGbaQJ74Xevg60jkbhlhO-lJgJ2EBBswK7BqLvWYXQnTq1kHlwdS-anHklu9PnxA6Bw4BhIK4sQNZJtcbfPS1Nyv5x869VA_dU5ebvtg9qqbHhyrT7Ls59_Vmv_kW1JuJvUwp56bCkwzgmWk_N_Grb7OzfvNCMdRfe1zMmcr4FHPOTb7XwhTk9z3LwTOCgfN4WHtXNtH_G7aw4hLqgzeN_Bww4IOPTSimBLHALAAjKk7zvPX25an_YfbLbyepnM0Gs=w1711-h1283-no" id="957" name="Google Shape;957;p7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lh3.googleusercontent.com/TDPDOXSUcETaqtNygfswH5OB55428KXjdpcoBiksphzumgK1BAeWlOLzKtrQFnCVQEg1txmLlLhm6jidIAYzoNFbXsGzkCCdynMnZs6B2Uhm1rugsZfjmmJ0QjPIsg_56i4jpMdie9IEm0dDBK9ueZEN1q3oN65FP2FnNc_wNTk7Bo6zr_QcKEBqOCGkXTDFIiWcmWMxKPq-EwermhG5PjV_HTD2IRQ2M1k1gMu2zbOtwLnf3fvnsrDV1eqTpFm2bgypRmh-ScjrLc2Hpv_CEFNiFOlth4OazBKw4yUzb7Bk07IU-6lXLwlM4I2of3sx5cFHIEDFumcHtAL989JoFuUJ8HbmrFKGbaQJ74Xevg60jkbhlhO-lJgJ2EBBswK7BqLvWYXQnTq1kHlwdS-anHklu9PnxA6Bw4BhIK4sQNZJtcbfPS1Nyv5x869VA_dU5ebvtg9qqbHhyrT7Ls59_Vmv_kW1JuJvUwp56bCkwzgmWk_N_Grb7OzfvNCMdRfe1zMmcr4FHPOTb7XwhTk9z3LwTOCgfN4WHtXNtH_G7aw4hLqgzeN_Bww4IOPTSimBLHALAAjKk7zvPX25an_YfbLbyepnM0Gs=w1711-h1283-no" id="958" name="Google Shape;958;p74"/>
          <p:cNvPicPr preferRelativeResize="0"/>
          <p:nvPr/>
        </p:nvPicPr>
        <p:blipFill rotWithShape="1">
          <a:blip r:embed="rId5">
            <a:alphaModFix/>
          </a:blip>
          <a:srcRect b="0" l="0" r="0" t="26630"/>
          <a:stretch/>
        </p:blipFill>
        <p:spPr>
          <a:xfrm>
            <a:off x="4495800" y="3886200"/>
            <a:ext cx="4038600" cy="2221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75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75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Canister v4 development</a:t>
            </a:r>
            <a:endParaRPr/>
          </a:p>
        </p:txBody>
      </p:sp>
      <p:sp>
        <p:nvSpPr>
          <p:cNvPr id="965" name="Google Shape;965;p75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6" name="Google Shape;96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828800"/>
            <a:ext cx="4314327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75"/>
          <p:cNvSpPr txBox="1"/>
          <p:nvPr/>
        </p:nvSpPr>
        <p:spPr>
          <a:xfrm>
            <a:off x="533400" y="609600"/>
            <a:ext cx="8077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Objective: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 Canister incorporating SmartValve &amp; docking mechanism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aseline="30000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prototype designed &amp;  3d printed in mid-Oct ; assembled &amp; tested:</a:t>
            </a:r>
            <a:endParaRPr/>
          </a:p>
        </p:txBody>
      </p:sp>
      <p:pic>
        <p:nvPicPr>
          <p:cNvPr id="968" name="Google Shape;968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1828799"/>
            <a:ext cx="2743200" cy="2346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0" y="4191000"/>
            <a:ext cx="2743200" cy="2345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76"/>
          <p:cNvPicPr preferRelativeResize="0"/>
          <p:nvPr/>
        </p:nvPicPr>
        <p:blipFill rotWithShape="1">
          <a:blip r:embed="rId3">
            <a:alphaModFix/>
          </a:blip>
          <a:srcRect b="0" l="0" r="0" t="9410"/>
          <a:stretch/>
        </p:blipFill>
        <p:spPr>
          <a:xfrm rot="-5400000">
            <a:off x="914123" y="2591079"/>
            <a:ext cx="2963334" cy="220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4764233" y="2550967"/>
            <a:ext cx="3064934" cy="25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76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216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ACTIVITIES</a:t>
            </a:r>
            <a:endParaRPr/>
          </a:p>
        </p:txBody>
      </p:sp>
      <p:sp>
        <p:nvSpPr>
          <p:cNvPr id="977" name="Google Shape;977;p76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Canister v4 : SmartValve Objectives &amp; Activities </a:t>
            </a:r>
            <a:endParaRPr/>
          </a:p>
        </p:txBody>
      </p:sp>
      <p:sp>
        <p:nvSpPr>
          <p:cNvPr id="978" name="Google Shape;978;p76"/>
          <p:cNvSpPr/>
          <p:nvPr/>
        </p:nvSpPr>
        <p:spPr>
          <a:xfrm>
            <a:off x="8763000" y="76200"/>
            <a:ext cx="228600" cy="228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979" name="Google Shape;979;p76"/>
          <p:cNvSpPr txBox="1"/>
          <p:nvPr/>
        </p:nvSpPr>
        <p:spPr>
          <a:xfrm>
            <a:off x="457200" y="533400"/>
            <a:ext cx="7924800" cy="5755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SmartValve objectives: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safe, easy &amp; proprietary way to connect Canister to FP &amp;Stove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 liquid or vapor leakage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Completely gravity-based; allow 3L flow from Canister to Stove in under 90 seconds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components : 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Male (part on Canister ) 	                    Female (part on Stove &amp; on FuelPoint)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Liquid flows through one channel, while Vapor flows in reverse through other channel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Roles reversed on Stove vs. FuelPoint 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77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0" i="0" lang="en-US" sz="2160" u="none" cap="small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ACTIVITIES</a:t>
            </a:r>
            <a:endParaRPr/>
          </a:p>
        </p:txBody>
      </p:sp>
      <p:sp>
        <p:nvSpPr>
          <p:cNvPr id="985" name="Google Shape;985;p77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Canister v4 : SmartValve Development Activities – </a:t>
            </a: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July: Research, Modeling, Prototyping, Testing,… 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6" name="Google Shape;98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95650" y="971550"/>
            <a:ext cx="2286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609601"/>
            <a:ext cx="3141524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4038600" y="3276600"/>
            <a:ext cx="22098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508267" y="3987533"/>
            <a:ext cx="157426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2057400" y="4114800"/>
            <a:ext cx="1828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91200" y="990600"/>
            <a:ext cx="2590800" cy="1665668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77"/>
          <p:cNvSpPr/>
          <p:nvPr/>
        </p:nvSpPr>
        <p:spPr>
          <a:xfrm>
            <a:off x="8763000" y="76200"/>
            <a:ext cx="228600" cy="228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993" name="Google Shape;993;p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29400" y="3825490"/>
            <a:ext cx="1752600" cy="2609953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77"/>
          <p:cNvSpPr txBox="1"/>
          <p:nvPr/>
        </p:nvSpPr>
        <p:spPr>
          <a:xfrm>
            <a:off x="6530644" y="3276600"/>
            <a:ext cx="183255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Finished v4.0 milled in </a:t>
            </a:r>
            <a:b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PPR for field testing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78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78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Canister  v4.2 :  Further development of the concept </a:t>
            </a:r>
            <a:endParaRPr/>
          </a:p>
        </p:txBody>
      </p:sp>
      <p:sp>
        <p:nvSpPr>
          <p:cNvPr id="1001" name="Google Shape;1001;p78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2" name="Google Shape;1002;p78"/>
          <p:cNvGrpSpPr/>
          <p:nvPr/>
        </p:nvGrpSpPr>
        <p:grpSpPr>
          <a:xfrm>
            <a:off x="152400" y="685800"/>
            <a:ext cx="7143380" cy="5867400"/>
            <a:chOff x="1034066" y="0"/>
            <a:chExt cx="11767535" cy="9601200"/>
          </a:xfrm>
        </p:grpSpPr>
        <p:pic>
          <p:nvPicPr>
            <p:cNvPr id="1003" name="Google Shape;1003;p78"/>
            <p:cNvPicPr preferRelativeResize="0"/>
            <p:nvPr/>
          </p:nvPicPr>
          <p:blipFill rotWithShape="1">
            <a:blip r:embed="rId3">
              <a:alphaModFix/>
            </a:blip>
            <a:srcRect b="0" l="11745" r="12425" t="0"/>
            <a:stretch/>
          </p:blipFill>
          <p:spPr>
            <a:xfrm>
              <a:off x="1034066" y="237734"/>
              <a:ext cx="5402710" cy="685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4" name="Google Shape;1004;p7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88067" y="1960130"/>
              <a:ext cx="6513534" cy="7641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5" name="Google Shape;1005;p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06566" y="0"/>
              <a:ext cx="3820152" cy="354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6" name="Google Shape;1006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68558" y="6536563"/>
              <a:ext cx="5182971" cy="29467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7" name="Google Shape;1007;p78"/>
          <p:cNvSpPr txBox="1"/>
          <p:nvPr/>
        </p:nvSpPr>
        <p:spPr>
          <a:xfrm>
            <a:off x="4860758" y="533400"/>
            <a:ext cx="4130842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Features: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Plastic exterior shell that can take any aesthetic form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Blow molded tank w/ custom design to maximize volume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SmartValve system for vapor-tightness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Snorkel to let air into emptying canister on Stove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control valve (red) to control release into Stove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Flaps to shield SmartValve from dirt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Tank has neck visible from FuelPoint to monitor fill level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Slot below dispense Button allows canister to “click” into place when inserted in Stove or FuelPoint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Opening in Shells allows user to gauge fuel level 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9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79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Canister  v4.2 :  Prototyping &amp; testing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79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lh3.googleusercontent.com/ttoUNH5ceywkxmXR2PwVQYPPnaWRycegANdHY2qdInxuYyQgtJ9JYj4pRE3Cq7zARho09OmHf0VLj3h0jAgQe7TirEBG5gg-cUliO6_zVZJY4VV8Q4zQSp_5XTMgAsP8tnQq4iDMBGtz52vU5QhdqRbYg3Q2RRf_dItBIu3oZOgDjdhnwXzFbgWHcEOasaHhq9K8rWDBiOs_mWDhqHAO5SVHQcf2XLKGwbadeR3Xv_0RvJIAH9NKvz9ZfVq-pSu-HxFS0Ca3s5ajojUGSxm4h2vH4RKARoTVlnQdqpgTJPBUMcXIIikrkgp603rN_tUtuDyKhRavhTBuldP-QOPayj0S98eYMNxW54eMb1C8rXufWdrIVvYsVkRDpFOHE8MANrSQdjKdYWaOLO-L1AZaDm9yOkRoKwhFxaMSe7pT7TvWTP2HJMBwqA2_W8bs6wLlZ-FEgDxwjwVg9LZMSXbyxLtFb09ZxDErhkPP9OgQJwSb2fzNrgDGAujlNqjNBSiEiGUzDmhM2eZGO7cpTFlLKVGbQcdhF863MCT422LA-Ecpznc-G1EIq6QDpg_PfzAL2AXci8joz1wsmnrM-DaVHyP8jwM76c3S=w384-h512-no" id="1015" name="Google Shape;1015;p79"/>
          <p:cNvPicPr preferRelativeResize="0"/>
          <p:nvPr/>
        </p:nvPicPr>
        <p:blipFill rotWithShape="1">
          <a:blip r:embed="rId3">
            <a:alphaModFix/>
          </a:blip>
          <a:srcRect b="30728" l="24537" r="26389" t="26216"/>
          <a:stretch/>
        </p:blipFill>
        <p:spPr>
          <a:xfrm>
            <a:off x="304800" y="609600"/>
            <a:ext cx="3505200" cy="410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8600" y="3276600"/>
            <a:ext cx="4738688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79"/>
          <p:cNvSpPr txBox="1"/>
          <p:nvPr/>
        </p:nvSpPr>
        <p:spPr>
          <a:xfrm>
            <a:off x="4191000" y="914400"/>
            <a:ext cx="35899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Various iterations were 3d printed &amp; 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also CNC milled from PP for functional testing</a:t>
            </a:r>
            <a:endParaRPr/>
          </a:p>
        </p:txBody>
      </p:sp>
      <p:sp>
        <p:nvSpPr>
          <p:cNvPr id="1018" name="Google Shape;1018;p79"/>
          <p:cNvSpPr txBox="1"/>
          <p:nvPr/>
        </p:nvSpPr>
        <p:spPr>
          <a:xfrm>
            <a:off x="533400" y="4953000"/>
            <a:ext cx="335280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areas: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SmartValve oring leaks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Leaks from the join between SmartValve and Inner Tank (epoxy, silicone,etc.)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Dispense valve not reliable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 buildup in Vapor line stops flow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 of each prototype &gt;$1300</a:t>
            </a:r>
            <a:endParaRPr/>
          </a:p>
          <a:p>
            <a:pPr indent="-209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dzilo_plant.jpg" id="299" name="Google Shape;29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709" y="1003467"/>
            <a:ext cx="1905000" cy="11252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dzilo_bottling.jpg" id="300" name="Google Shape;30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3720" y="1005801"/>
            <a:ext cx="1905000" cy="1120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el_Cooking.jpg" id="301" name="Google Shape;30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359" y="2225580"/>
            <a:ext cx="1905000" cy="1143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94676" y="2252790"/>
            <a:ext cx="1905000" cy="1120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ony Style\Desktop\pics for ppt\IMG_4307 (640x427).jpg" id="303" name="Google Shape;303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77000" y="2265854"/>
            <a:ext cx="1905000" cy="11252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26"/>
          <p:cNvGrpSpPr/>
          <p:nvPr/>
        </p:nvGrpSpPr>
        <p:grpSpPr>
          <a:xfrm>
            <a:off x="4364066" y="2139806"/>
            <a:ext cx="2112934" cy="1371600"/>
            <a:chOff x="2946400" y="3156356"/>
            <a:chExt cx="1979898" cy="1523593"/>
          </a:xfrm>
        </p:grpSpPr>
        <p:pic>
          <p:nvPicPr>
            <p:cNvPr id="305" name="Google Shape;305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46400" y="3156356"/>
              <a:ext cx="1979898" cy="1523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creen Shot 2013-04-03 at 07.29.57.png" id="306" name="Google Shape;306;p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142052" y="3423740"/>
              <a:ext cx="1305679" cy="9601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:\Users\Sony Style\Desktop\pics for ppt\IMG_1861 (640x427).jpg" id="307" name="Google Shape;307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03643" y="981476"/>
            <a:ext cx="1909669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dzilo_Shop.jpg" id="308" name="Google Shape;308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53827" y="1003467"/>
            <a:ext cx="1892537" cy="112058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6"/>
          <p:cNvSpPr txBox="1"/>
          <p:nvPr/>
        </p:nvSpPr>
        <p:spPr>
          <a:xfrm>
            <a:off x="588540" y="4148078"/>
            <a:ext cx="8174460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CUSTOMERS LOVE THIS NEW WAY OF COOKING </a:t>
            </a:r>
            <a:b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(even at $6.25 / gallon = price parity with charcoal on monthly spend basis)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LOWER PRICES, ETHANOL-BASED COOKING CAN BE MASS-MARKET (50%+)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SMARTER TECHNOLOGIES &amp; BUSINESS MODEL REQUIRED TO CAPTURE MARKET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Eliminate bottling &amp; packaging 		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Eliminate middlemen			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Eliminate cash handling 		 </a:t>
            </a:r>
            <a:endParaRPr/>
          </a:p>
          <a:p>
            <a:pPr indent="-171450" lvl="3" marL="1657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6"/>
          <p:cNvSpPr/>
          <p:nvPr/>
        </p:nvSpPr>
        <p:spPr>
          <a:xfrm>
            <a:off x="391250" y="3644354"/>
            <a:ext cx="8143150" cy="394246"/>
          </a:xfrm>
          <a:prstGeom prst="roundRect">
            <a:avLst>
              <a:gd fmla="val 16667" name="adj"/>
            </a:avLst>
          </a:prstGeom>
          <a:solidFill>
            <a:srgbClr val="D3E9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LEARNINGS FROM NDZiLO PILOT</a:t>
            </a:r>
            <a:endParaRPr/>
          </a:p>
        </p:txBody>
      </p:sp>
      <p:sp>
        <p:nvSpPr>
          <p:cNvPr id="311" name="Google Shape;311;p26"/>
          <p:cNvSpPr txBox="1"/>
          <p:nvPr/>
        </p:nvSpPr>
        <p:spPr>
          <a:xfrm>
            <a:off x="4572000" y="5791200"/>
            <a:ext cx="4572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upfront cost of stove 	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 fuel availability 	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 customer relationship	 </a:t>
            </a:r>
            <a:endParaRPr/>
          </a:p>
          <a:p>
            <a:pPr indent="-171450" lvl="3" marL="1657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6"/>
          <p:cNvSpPr txBox="1"/>
          <p:nvPr>
            <p:ph idx="1" type="body"/>
          </p:nvPr>
        </p:nvSpPr>
        <p:spPr>
          <a:xfrm>
            <a:off x="304800" y="152400"/>
            <a:ext cx="8077200" cy="5334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pilot ethanol-based cooking solution  captured 10% of Maputo households within first year of launch </a:t>
            </a:r>
            <a:b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(Maputo –capital of Mozambique– has ~2m residents living in ~400,000 households)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80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80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Canister v4.3 (April 2016)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80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Google Shape;102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85800"/>
            <a:ext cx="2819400" cy="356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4419600"/>
            <a:ext cx="2786743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429000" y="685800"/>
            <a:ext cx="2325079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19800" y="685800"/>
            <a:ext cx="214900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80"/>
          <p:cNvSpPr/>
          <p:nvPr/>
        </p:nvSpPr>
        <p:spPr>
          <a:xfrm>
            <a:off x="3505200" y="4419600"/>
            <a:ext cx="54102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manage prototyping costs, we shifted to sheet metal canister for outer shell &amp; Tupperware Container for inner tank rather than 3d printing everything.  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Focused on improving SmartValve parts to resolve other issues (still 3d printed)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resolved most issues from v4.2, but still:  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dispense button to meter amount of fuel released into stove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“click and release” mechanism that holds Canister in Stove or FuelPoint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way to for a FuelPoint sensor to ‘look’ into canister tank and see if certain max level has been crossed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81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81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Stove 4.12 and Canister v4.4 (May 2016)</a:t>
            </a:r>
            <a:endParaRPr/>
          </a:p>
          <a:p>
            <a:pPr indent="0" lvl="0" marL="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81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8" name="Google Shape;103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990600"/>
            <a:ext cx="6934200" cy="5265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82"/>
          <p:cNvPicPr preferRelativeResize="0"/>
          <p:nvPr/>
        </p:nvPicPr>
        <p:blipFill rotWithShape="1">
          <a:blip r:embed="rId3">
            <a:alphaModFix/>
          </a:blip>
          <a:srcRect b="2413" l="10166" r="32256" t="3001"/>
          <a:stretch/>
        </p:blipFill>
        <p:spPr>
          <a:xfrm>
            <a:off x="5486400" y="609600"/>
            <a:ext cx="1958682" cy="429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8427" y="609600"/>
            <a:ext cx="2638511" cy="419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140" y="610765"/>
            <a:ext cx="1784866" cy="418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82"/>
          <p:cNvPicPr preferRelativeResize="0"/>
          <p:nvPr/>
        </p:nvPicPr>
        <p:blipFill rotWithShape="1">
          <a:blip r:embed="rId6">
            <a:alphaModFix/>
          </a:blip>
          <a:srcRect b="0" l="8932" r="5294" t="0"/>
          <a:stretch/>
        </p:blipFill>
        <p:spPr>
          <a:xfrm>
            <a:off x="533400" y="4953000"/>
            <a:ext cx="1449441" cy="155654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82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82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FuelPoint v4:   Concept development</a:t>
            </a:r>
            <a:endParaRPr/>
          </a:p>
        </p:txBody>
      </p:sp>
      <p:sp>
        <p:nvSpPr>
          <p:cNvPr id="1049" name="Google Shape;1049;p82"/>
          <p:cNvSpPr/>
          <p:nvPr/>
        </p:nvSpPr>
        <p:spPr>
          <a:xfrm>
            <a:off x="2362200" y="4953000"/>
            <a:ext cx="66294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Moved to an almost square footprint, with two of the corners fileted 45 degrees to allow FP to be mounted more efficiently in room corners  (screen &amp; canister box could be mounted on front or back depending on whether unit needs to go in corner or not)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 divided into 3 modules to make it lighter and easier to transport &amp; assemble.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83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83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FuelPoint v4.1:  Fabrication </a:t>
            </a:r>
            <a:endParaRPr/>
          </a:p>
        </p:txBody>
      </p:sp>
      <p:sp>
        <p:nvSpPr>
          <p:cNvPr id="1056" name="Google Shape;1056;p83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lh3.googleusercontent.com/Y2T14u31IzxUimV0XEOF2ZsUFFp2X9cXmvWpka-PivvZ6xhuL2mN3bY1ki8I7MjyZ8Ap_IlX_Y-6x0l-cZLYH_Bvc6HJM4yZrFx-Q4kgU2C6VN-RhsiKbl17-spsItV9Q-44YMNyjnq3xsJ6tAhFxTz2g8GTUI8MzcguSIRn0h-5wXcCPq6znoERz35EFSg2_3eiJOWz6-4RucLcGb8ekne6b9A03fDJvg7ShoNh1QfJL8aihfsXbcCrqlLrxhuSc_eBtkSOUBA5Gnq0USBAIufWjft0yXrFjrgafArxziNjMjrdZgasGSUZAGO9aANn3awUzks2YOzTYXKzv2XsFKyu0stK4JPbDFU41Y6IB7o_xV8IaEN5EHD74ngzmFTcRqNleg2PEwaJBSIod7rFWI68g8HyjGU7TzJnkzgE5elYGYQt1bANEznNKtMuRo0pj2yvLYEyQoQo7HhnvjKvBcem6hAzGbZ0TT81Pdt1IOuk2qvNeK9kyS8N6rLhkDV6qLkP3YUW388bpdv0PmqnKs2v9OxudUEYZvKip3fJtX-rWf1LioUmPyxqoMaYpvftMbEZAivWAXpnEbYOiM-aY-T4AZjLo15x=w384-h512-no" id="1057" name="Google Shape;105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609600"/>
            <a:ext cx="3657600" cy="4876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-FLeu73GXWuQUJOnHwfJKt_4BY3b_r7HihqKM21fndb1guhlitTTPpbI4zaVk1pHKUwL12yeboAQPkisakiDeRnpa5_y5oqSK2qg2BMRJV3gk1vMj8ONQiSYCa7A6BOyr26w4aXx7i6G-dXWaCRnHyz0l8PBD2tFnHi-3ytVuS5v_B-8s4DUDyYCq-KRtHeXKmDJ5XByYnQ1C_At1eWwvwCmMblX9naCcFjwjKfdo00liPBJDqQ4pOpTeDDn-kIukK-U52p6zg4-fv3dG7ROB7_XH3TayQO9HodtEnbc5V7nLwymhjJ4Wp1PfO6yrmu6AQfrfjHwUFExllWLfxXLVfBwn9fsW-jJHJ6YL1fIpIgvc_zaT3ymK72qFRKzygsUkET9nJBuPUCIAuAl7lPj5kpgmfuIwZ7YjXgU-2BY3fNEyxw-C9yN-WpNzIHviCa_xwd4lTscOGag9Br4NC8hT4G4ko4z-XZGA21vLCR_K_scgonXnPiY__yW0Rs-VnNnuzMs2K9dZyA6-cZn6jZ7W0_5GNB0fMDdZBi3tDKeWppbtz1LhZore4dXXJ6exVzCzgzpe9ZvSGImMH5ECULBHveMdsQbw9je=w512-h384-no" id="1058" name="Google Shape;1058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3400" y="914400"/>
            <a:ext cx="33528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Lf5phhQ3rPqsKcIcESATWvZF3yqJEUvlIsqSpWqqVSvpLmp2OAPLpUhl_pmFLv03IbjWpgKEIJ8lWi6tG6_x5H8DZIWMChwzIdX5FUDPkQMYkLbQzRENgQbL3evOcwZLbFiIQJWN_kO_emVnNy4LfpK05YIuuiycAeL8VaqlIdu58X6SGLm20fNP0ogBHu1QKOIHR7BZifixPFKTqJsd2rMhJBh1d4VNNJ5RM0cWWUG5kzR1U0mQmvzYjPDtD0Tu-XYQtSxj_5iVrJpMKAlI33OSkm79ERL86ua8_dX7TRhgeRPBMSJPjYRWo_0QlAJ8M5BYmI99wS_wzYqPw5sSllsurs7kEf5ntO7jN3F6uq-E-r9gFonRB06rxqq_z4qgVQsC5zmCM-qv5hSUbmbag3ShWVBdgAMGp1PysjK6b5xm2Py4RYTe3B8WGRvcar6Nyk7BT4gsrkBVMKVexb3zHuHSdxeyc4aWKSg_ftZWD44LeuraEJjfqatxJr5C6RcfVVV_GVPxpBHav6-dbPAS-oZ4M6-TeXMqH_Ukw4h9c5C6E9d8l4CFkkFIj9Q89nSN4wIDYFAkUwjoOkAjjaO8fMqKP3SbUwU3=w963-h1284-no" id="1059" name="Google Shape;1059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5400" y="3564467"/>
            <a:ext cx="2470150" cy="3293533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83"/>
          <p:cNvSpPr/>
          <p:nvPr/>
        </p:nvSpPr>
        <p:spPr>
          <a:xfrm>
            <a:off x="457200" y="5638800"/>
            <a:ext cx="4191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1mm sheet metal needed backing, so lot of alignment &amp; welding required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 metal tablet mount 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84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84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FuelPoint v4.2:  Fabrication </a:t>
            </a:r>
            <a:endParaRPr/>
          </a:p>
        </p:txBody>
      </p:sp>
      <p:sp>
        <p:nvSpPr>
          <p:cNvPr id="1067" name="Google Shape;1067;p84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lh3.googleusercontent.com/VWAW4Y3E4s3Lem_1o8SqEw8zown-Q37tkIBe6VcB_02rSJOJVNz9eF8AML8fFfxxF45wgAH7f7BlhSALMY4f-7zJvaKp0_6dbvCK54MCErt-iqO-pHUpGH9HTvV_Pn6jhotAiqFfwnuIVyTcinG887Qcik-h8zWK2W6eCrEF6mbrGEMCr3K0Z-BB1a_JUtXjIbaOHX64tOAWCTktDdS5YLTXmxvPcFrNHHX6l-0G_KjG0x-TcCIUsYawZtRjU4ZcZnNwAeD7rWPl8OLAhfK9mPW-_aK1DbApASgKQ00kYo2unbfGXpEOiBY_jYFJuC2h7ah1Xu0fhJabJSRO5h82-T3g-iT-PMx_wOXgA6mSVdi30JcwA0z4nfzfnTFbA6YvX_JJam4yJnciSwRvljVB84n3kTyCSjUakM23Isll3rAuzTZHQ4zxpYgUuXX91ea4wusmVzTsUpaSebL9gRxWpNX8xD99h3m1C80BLsIMlketLG5a-aQLtRfDXM9gL2b6136YgAf9CrpoPxdb8Bu3h1capgfkokdr5afYHtnzaJF2OfohUI9rnJwkZ4UMM0EwzRSBGOl7ZBl2QeKTfdbNNC5ta3qSa-K_=w963-h1284-no" id="1068" name="Google Shape;106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85800"/>
            <a:ext cx="4340225" cy="57869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APifEWJv6vbbJDO5015ecmtZL3WrwsermC2hojdzLsMhLP4aceUe6sa-8CE2OGnRcte9elWNxq_wBSo9Ojsp_QT7gNcTXO_ycJFViHn2jFlwNurVK5Y8XYgXOaU-eYV6W0fIJVA3swpyiiyVebCbds-ZcurIrvX_9DsLRYH9T_dJ5geb3Nz034ylXs1siyoFDz4sLnTwM1UHtmtWEjHNi3BwuWXffV-AJ5xxtcJpmPrjx0qvGTTipl2mGRjAxYZNFZRWdTRkjyq7Xgyqrjp7u-iK9EcdWiPU5gZkQ2zBcqetvJpkSushSTR1Eptg2W2gUvUxrpf2t2expwPDGZ9O3Q-qva5SHQOJkeRrfyU8v_SGBihwzOa65szP2JbF8xVy76pcOhgLzvF1g0pDuQct0vPWeKEijBVEr3oDfbaCL66fHFSdFHBHqSorsQtfAX7F99FYFJwk6cWib5V9MG4iGQKqiOdWgLuQOh7-gLTWG0Z12D91uOFeZ4ONg01ZJwg-zYrammlbHNwVh_o_HOtnn_MCCVMPtrJI8D3JhlMDvMWyev15QJjjod5h0Es6BODMz2NAciJwXokZi7-sl5SPgjYkf9G7sTl3=w384-h512-no" id="1069" name="Google Shape;1069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6600" y="3810000"/>
            <a:ext cx="19431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nragmvZm5F2Wn1ZBhnXW87IjMwm7w-2t4o3xmPYFJ6WDHAObHnm_A_kR0-HJ7pNkmF9V2wOMkz_Xpt5W6-QMq3XpEaj1WP13j3-UistcGJHHwFmuo9laLwDBg9pnaDhDCm0xzlvuxba16RWIhqMVB4m6xmK005Mu5lDsynf5Se_l1HpQO1qaODZtgZRlEd1qVH_VPxjUZXod1rfYDiZpYEMdW0nvUfQDEgONc4qAn3ZjZPH1tglnScjUyNR40eXecIznjfWeYHKU6feD5tX5005uHWcLlVk6c4vSn4hyzTylzRIk0oaf6gy_a81KvknHzJFSBVJNRegv0byR5Ed3t0ZE6yWDlu8XN9Eemwm_eAZCMWG-geGujKPIgxGiNVvgZz69RcDth2b31vVG75WADxoe0-fslwB0lUVcxFCMsPd1azdEALIETg9t0vWg45UJ3RdiUTNCdTT-DYNALk3JIhPi3OHdIzi0riFqOy6Ge_smVjwLOvpSf0E-9maorgGiWiK2ClgVulODigDqinV9rhM8FRM2OOUOsocWxLeQis8aD9JddTHFpyxP8WkXU8Lu0anrUV1By34Y_WXMRTnBZvPwdde9XNLe=w384-h512-no" id="1070" name="Google Shape;1070;p84"/>
          <p:cNvPicPr preferRelativeResize="0"/>
          <p:nvPr/>
        </p:nvPicPr>
        <p:blipFill rotWithShape="1">
          <a:blip r:embed="rId5">
            <a:alphaModFix/>
          </a:blip>
          <a:srcRect b="0" l="0" r="0" t="12451"/>
          <a:stretch/>
        </p:blipFill>
        <p:spPr>
          <a:xfrm>
            <a:off x="4724400" y="3801979"/>
            <a:ext cx="2246709" cy="2622634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84"/>
          <p:cNvSpPr/>
          <p:nvPr/>
        </p:nvSpPr>
        <p:spPr>
          <a:xfrm>
            <a:off x="4800600" y="1066800"/>
            <a:ext cx="434016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Moved to 2mm sheet so internal sheet support can be removed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folds to give enclosure structural strength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Electronics box is now isolated from fuel path &amp; modular 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(can be removed completely after disconnecting wiring)  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85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85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FuelPoint v4.2:  Fabrication </a:t>
            </a:r>
            <a:endParaRPr/>
          </a:p>
        </p:txBody>
      </p:sp>
      <p:sp>
        <p:nvSpPr>
          <p:cNvPr id="1078" name="Google Shape;1078;p85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lh3.googleusercontent.com/D7bz49N3dRpALVOhWka0eryR0XP3XL_aKBMsNpD6ioCynBJGpy9N0uDoy2BbFc5MH1QU-eVf38Hcmyp7OTgIJZum8HPrtfKEywogJuAn_rb0luXMCTzwshR3nk56l7wmvj3rulfXe05A2zLC1Eo1gEf3KZZh3ljEt9wlQ-mRJbIyW6mu1R4XuPjtGBw9aDJmAeVvqfPt4QKkm-mJt77BXuXp3VPE6h_8I9tq8Ad1OQFeoJC-knptA78pDBZvi4YXhqFgrPgzBAT222-fIvUFmOL44Q5m0ZQXLgVoqJ-LLiZqtC1FDCZ7WmEV6HU3JtO5r03wev3c_-GYuxxKIdXy3QdC5VdknL-nLf8k-rLevN-wc_WecNBXWcRe69j3ot61F-3aKAmOPRr_8mLaIN_hdH7TBGYxUV0oKGJZ-r0JXCHh9TySzZyrkqhtFhrJH5xOThauDh6S2BUu8scIQGYaMrasQNoNUXrYXUvr6xd2urrzQYBv5turNGr4kCD355s-SZBtDrzNWYU_LK8I7MruxFafcOX8Aug0J4_MW4RaHjoO3aAdYbfEOgobZvzYHYsFV0B3LkT9N2VKGqAP_hds5EG3Kbgis9Le=w963-h1284-no" id="1079" name="Google Shape;107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609600"/>
            <a:ext cx="4429124" cy="5905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GUlaFV3E7_qNfmTHY3yX_GjTjPAnSHJyCPnbBCzf5fvEvwq7DJDWSuwMt7dFvJDrn_ctDrBnSrErJkrAYKwYy1msImY6E8fBhmt76GvdKCrVTA1PZtyFVa10Nbpj46gp5fQVm8TkwaPChaJlxsqr5YZwA4Z6iQkn_tlotgAKMEFs3FPzSZYffaP-05xg69spn269LKHkNSBJ0vh2K2LeCifbOVb3HI9Bsgs7BIoYC-hHaa2v54Al6VUZftY42CJDcaIwB09XqNdps5V87sXJxoUsOgQqd_AV9F70Mq6WWyN8E9Y2-KBi-P60T83n2uX27gCmqtj1Zd7P5noxBELy-40B7JD0WEnCwbSsLdd9hkXnHBXoXIO3WQga2jGzmY3Wg6zlOWovHwXGFnfFMBbcYwq24qShbshpnhJY3WeYoP7N91T9DFP0p0MYCot303-AnCMc1TdCClLdLTB_xlYCypVwMI09s1szbuSM4lNMJQKDYeuDKVV85JUQLitiBAD94DryVNxWS-olq2QuS0E-Xivqg3FXbQgmduwFtB9jJbzEEmtL_jgAhmhVLkEf8jzM-7C34JNS8r4FnltqcwE5_jWrtewf3HLV=w384-h512-no" id="1080" name="Google Shape;1080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400" y="609600"/>
            <a:ext cx="3657600" cy="487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85"/>
          <p:cNvSpPr/>
          <p:nvPr/>
        </p:nvSpPr>
        <p:spPr>
          <a:xfrm>
            <a:off x="4800600" y="5562600"/>
            <a:ext cx="397852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Added tilting screen, as fixed screen was not optimal  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users of varying height</a:t>
            </a:r>
            <a:endParaRPr/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seat &amp; Wall mounting brackets placed to hold tank 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firmly in place 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86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86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FuelPoint v4.3 design (April 2016)</a:t>
            </a:r>
            <a:endParaRPr/>
          </a:p>
        </p:txBody>
      </p:sp>
      <p:sp>
        <p:nvSpPr>
          <p:cNvPr id="1088" name="Google Shape;1088;p86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9" name="Google Shape;1089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609600"/>
            <a:ext cx="1988021" cy="4643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0800" y="609600"/>
            <a:ext cx="2133164" cy="459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0600" y="609600"/>
            <a:ext cx="2895600" cy="3859847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86"/>
          <p:cNvSpPr txBox="1"/>
          <p:nvPr/>
        </p:nvSpPr>
        <p:spPr>
          <a:xfrm>
            <a:off x="457200" y="5410200"/>
            <a:ext cx="48006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Improved door, hinges, locks more precise;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Outsourced sheet bending so full height could be 1 sheet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Canister box tilted upward 30% to improve docking ergonomics </a:t>
            </a:r>
            <a:endParaRPr/>
          </a:p>
        </p:txBody>
      </p:sp>
      <p:pic>
        <p:nvPicPr>
          <p:cNvPr descr="https://lh3.googleusercontent.com/2iRYiDzyc_Npiuj8CczVd_evd8aLCBV9WexLdhMnzEO9J794xPKPdXtgcN407AZ6KaeBr1xAEhO4dTiH5PccfkJ-avhSKipfKMbguzU5B5LAAw_4Q-J7SCKNi59iOoLCr70qgODN9OBZtLymq2VxdJTUyD4E1r0YTNl1y21_9N0GvQJQ-fA8BVPVV1hjRfGBp99oYTX7Nyty1hgeXPtzFdp5xRqALxsqdThQKLLrnzQhrvSwX-7QKblDD0aCIFNwypnS6im0PMS0IczyJONt0z97g-0cZGfhq4GBzKbEjR3upxEaLrEwQVdKGCeK9RAz2FxNKwptFQsmSoObhc8wEM-yt1w1C5u0mQmwEAOJBW5BvqwEJ2aGUK_0k-iDEM5dlAoPgqPTRSIyez69eveU1QBztbHh2THEMltOJIm8S-DFx3Xa9jy1SCk1aJ81sPFTBDSV09jIHzB7ijp95zii3Acd5vrXP5oMEi6DEG3O0lW96gV0SE9WhyM-MAn1WTCUiMC9I4TlApC-2Pvx_MQBEUYj_sD8X9Lbgx8V3saYEndvEMd-sHCnLT-RK0DnZ5-5n_l6th9B8m9_XZMVqQS5TCZv3vtLnFpl=w960-h1280-no" id="1093" name="Google Shape;1093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81801" y="3724443"/>
            <a:ext cx="2350168" cy="3133557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86"/>
          <p:cNvSpPr txBox="1"/>
          <p:nvPr/>
        </p:nvSpPr>
        <p:spPr>
          <a:xfrm>
            <a:off x="6743442" y="6096000"/>
            <a:ext cx="1103187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V4.3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up-slanted</a:t>
            </a:r>
            <a:b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canister box 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87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87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FuelPoint v4.1</a:t>
            </a:r>
            <a:endParaRPr/>
          </a:p>
        </p:txBody>
      </p:sp>
      <p:sp>
        <p:nvSpPr>
          <p:cNvPr id="1101" name="Google Shape;1101;p87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2" name="Google Shape;110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9400" y="1066800"/>
            <a:ext cx="1655806" cy="508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" y="1066800"/>
            <a:ext cx="5825065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87"/>
          <p:cNvSpPr txBox="1"/>
          <p:nvPr/>
        </p:nvSpPr>
        <p:spPr>
          <a:xfrm>
            <a:off x="3429000" y="3352800"/>
            <a:ext cx="1365502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FuelPoint v4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Deployed in Agent 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Shop in Nairobi</a:t>
            </a:r>
            <a:b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April 2016</a:t>
            </a:r>
            <a:endParaRPr/>
          </a:p>
        </p:txBody>
      </p:sp>
      <p:pic>
        <p:nvPicPr>
          <p:cNvPr descr="https://lh3.googleusercontent.com/ImLySalnO19tW3Ssi5uJVamI0kTgsolelM-hW8Z9OwLepBefsZ2t_-h4CZTWWA4kQZNvoZiWY0cXgjduyB6eq5H67DSYIWVr9gCmfZWml7AaiBTlrk_5no2VUykdAvOJu9eYEdegF7mswN50ka13EH21agnGGulqpEM0Tw49Zntc6CelMrRdhYob6237IGZNGsk_miRZqK-JIgRJJ4qsQ6hBcuVVuKGGiCbXKd6Sfo2_PrFLl38dXVXuqrIllh7lYKaG3pGb34gd6e45DlRKU6lehREbwq_smaTtzFykvLfsOvijxq8uVAXAQO2xmP_bYSp_9yTWbKhwGGfPIfH7ciWZeMMVJMTxnzhwLGvqQZr7z1zoswGLycxFphNw0dgZtw-vccwxaxugaxBtB1BHBhwalH2BLiIrlrhO_mcI-hQltaCL-ZersyY8iO_vWA3kWYpDXG4hgt0oH2LqsxoiVbuPKSJAtUBr2QxP9w4zBcOSo8_8LhcOOJkVYDefHS4Y8wD6bxZcrlFEPo2Xt4hZPFHWt3UItnZLQumtXdmHn6-_21cupwvk4cgeY7RtSfKeOlAj3ndJmhZ0khvdkSCkLqsr6VAL3Lul=w418-h235-no" id="1105" name="Google Shape;1105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419600"/>
            <a:ext cx="2839801" cy="15965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oz1EdQQmeZKLLfD1I7oN21EluJN_Qe8UWK1S1h6g6RvMkw0HON9wp_eS1ORl6-cBdfB0vWlmc0xDrkEK4b-v8IIBhdbwdl_fpRtj20uH4VNLsDpdHj0L4kkjqTbP02LEW3jjfROLmrTkmxPgcq2xXtGSLaaPhMHoB-uMw83sOLpgRy2A1TdtIUsxgV95jW6b1u9Y8rLoEKQJqgjCLxXxIjg9ns7h5KuyAG9RfBHSo-oORmeZrhdkPA1rrt3x8WTioud_F7h7uaoYGA6M7p8g-_gbGArfLZ56vBfM4hCVGt6j81PB_UtyWhKRChoUkDQf0NMEiBJe8gMZfAYZ8IRjuB1ubytSVoLwUQGkaKp85nPxgW52ld7aUA8rwyeblqPkmuZUj9QM8jjZSAzVWdBFc7k9lXzzuvku4VgaY__TYl2nVUfoqhq_4vU2zZCOhPJUTxXLDNzsr3yOFDSvHbXBpechA4HfSTTF0YLN7X5FlBRASZBa0I4qn4S0Xag-4-jxZ38geEzI8EBVzRb7eDk88AoWG9i_4f38F57E6QaG3iyd6ovw4M5gAZbrsGDozLlwJ1bcKgwUNmKczgPBwNk3PQErFaJgrVDJ=w1600-h900-no" id="1106" name="Google Shape;1106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52800" y="4391025"/>
            <a:ext cx="289560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 txBox="1"/>
          <p:nvPr>
            <p:ph type="title"/>
          </p:nvPr>
        </p:nvSpPr>
        <p:spPr>
          <a:xfrm rot="5400000">
            <a:off x="5943600" y="3048000"/>
            <a:ext cx="5867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 Black"/>
              <a:buNone/>
            </a:pPr>
            <a:r>
              <a:rPr b="0" i="0" lang="en-US" sz="2160" u="none" cap="small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INTRODUCING KOKO NETWORKS </a:t>
            </a:r>
            <a:endParaRPr b="0" i="0" sz="2160" u="none" cap="small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7"/>
          <p:cNvSpPr txBox="1"/>
          <p:nvPr>
            <p:ph idx="12" type="sldNum"/>
          </p:nvPr>
        </p:nvSpPr>
        <p:spPr>
          <a:xfrm>
            <a:off x="6504432" y="6473952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19" name="Google Shape;319;p27"/>
          <p:cNvGraphicFramePr/>
          <p:nvPr/>
        </p:nvGraphicFramePr>
        <p:xfrm>
          <a:off x="838200" y="3733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{AA0F5BD5-C348-4766-9002-86A2788E8298}</a:tableStyleId>
              </a:tblPr>
              <a:tblGrid>
                <a:gridCol w="7287250"/>
              </a:tblGrid>
              <a:tr h="1524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br>
                        <a:rPr b="1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smart local commerce platform that enables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urban Africans to conveniently access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innovative consumer products &amp; services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Calibri"/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 starting with modern cooking fuel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Calibri"/>
                        <a:buNone/>
                      </a:pPr>
                      <a:r>
                        <a:t/>
                      </a:r>
                      <a:endParaRPr b="1" sz="2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6F6"/>
                    </a:solidFill>
                  </a:tcPr>
                </a:tc>
              </a:tr>
            </a:tbl>
          </a:graphicData>
        </a:graphic>
      </p:graphicFrame>
      <p:pic>
        <p:nvPicPr>
          <p:cNvPr id="320" name="Google Shape;32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762000"/>
            <a:ext cx="4038600" cy="2741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 txBox="1"/>
          <p:nvPr>
            <p:ph idx="1" type="body"/>
          </p:nvPr>
        </p:nvSpPr>
        <p:spPr>
          <a:xfrm>
            <a:off x="304800" y="152400"/>
            <a:ext cx="8077200" cy="304800"/>
          </a:xfrm>
          <a:prstGeom prst="rect">
            <a:avLst/>
          </a:prstGeom>
          <a:solidFill>
            <a:srgbClr val="2172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Technology &amp; Business Model Innovations</a:t>
            </a:r>
            <a:endParaRPr/>
          </a:p>
        </p:txBody>
      </p:sp>
      <p:grpSp>
        <p:nvGrpSpPr>
          <p:cNvPr id="326" name="Google Shape;326;p28"/>
          <p:cNvGrpSpPr/>
          <p:nvPr/>
        </p:nvGrpSpPr>
        <p:grpSpPr>
          <a:xfrm>
            <a:off x="260288" y="882191"/>
            <a:ext cx="8623414" cy="5442411"/>
            <a:chOff x="0" y="247441"/>
            <a:chExt cx="8870000" cy="6332803"/>
          </a:xfrm>
        </p:grpSpPr>
        <p:pic>
          <p:nvPicPr>
            <p:cNvPr id="327" name="Google Shape;327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7765" y="247441"/>
              <a:ext cx="7991817" cy="6236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28"/>
            <p:cNvSpPr/>
            <p:nvPr/>
          </p:nvSpPr>
          <p:spPr>
            <a:xfrm>
              <a:off x="4471879" y="1766040"/>
              <a:ext cx="4073354" cy="683372"/>
            </a:xfrm>
            <a:prstGeom prst="roundRect">
              <a:avLst>
                <a:gd fmla="val 16667" name="adj"/>
              </a:avLst>
            </a:prstGeom>
            <a:solidFill>
              <a:srgbClr val="D3E9F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 Room </a:t>
              </a:r>
              <a:b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visibility &amp; control across entire network</a:t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1281118" y="1766039"/>
              <a:ext cx="2461324" cy="633939"/>
            </a:xfrm>
            <a:prstGeom prst="roundRect">
              <a:avLst>
                <a:gd fmla="val 16667" name="adj"/>
              </a:avLst>
            </a:prstGeom>
            <a:solidFill>
              <a:srgbClr val="D3E9F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Fuel Depot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fuel stored within petrol stations </a:t>
              </a:r>
              <a:endParaRPr/>
            </a:p>
          </p:txBody>
        </p:sp>
        <p:pic>
          <p:nvPicPr>
            <p:cNvPr id="330" name="Google Shape;330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4889124"/>
              <a:ext cx="3006436" cy="1691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1" name="Google Shape;331;p28"/>
            <p:cNvSpPr/>
            <p:nvPr/>
          </p:nvSpPr>
          <p:spPr>
            <a:xfrm>
              <a:off x="139461" y="4411967"/>
              <a:ext cx="2394825" cy="633939"/>
            </a:xfrm>
            <a:prstGeom prst="roundRect">
              <a:avLst>
                <a:gd fmla="val 16667" name="adj"/>
              </a:avLst>
            </a:prstGeom>
            <a:solidFill>
              <a:srgbClr val="D3E9F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MicroTanker</a:t>
              </a:r>
              <a:b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efficient last-mile delivery</a:t>
              </a: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5867400" y="4890240"/>
              <a:ext cx="2590800" cy="1676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3" name="Google Shape;333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19800" y="5118840"/>
              <a:ext cx="2850200" cy="1311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p28"/>
            <p:cNvSpPr/>
            <p:nvPr/>
          </p:nvSpPr>
          <p:spPr>
            <a:xfrm>
              <a:off x="3962400" y="4890240"/>
              <a:ext cx="68580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5" name="Google Shape;335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505200" y="4890240"/>
              <a:ext cx="1447800" cy="1653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28"/>
            <p:cNvSpPr/>
            <p:nvPr/>
          </p:nvSpPr>
          <p:spPr>
            <a:xfrm>
              <a:off x="6004872" y="4411967"/>
              <a:ext cx="2834327" cy="633939"/>
            </a:xfrm>
            <a:prstGeom prst="roundRect">
              <a:avLst>
                <a:gd fmla="val 16667" name="adj"/>
              </a:avLst>
            </a:prstGeom>
            <a:solidFill>
              <a:srgbClr val="D3E9F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Stove &amp; Canister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affordable modern cooking solution</a:t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2691046" y="4411967"/>
              <a:ext cx="3238417" cy="633939"/>
            </a:xfrm>
            <a:prstGeom prst="roundRect">
              <a:avLst>
                <a:gd fmla="val 16667" name="adj"/>
              </a:avLst>
            </a:prstGeom>
            <a:solidFill>
              <a:srgbClr val="D3E9F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FuelPoint network</a:t>
              </a:r>
              <a:br>
                <a:rPr b="1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self-serve dispenser within 150m of customer</a:t>
              </a:r>
              <a:endParaRPr/>
            </a:p>
          </p:txBody>
        </p:sp>
        <p:pic>
          <p:nvPicPr>
            <p:cNvPr id="338" name="Google Shape;338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787035" y="394440"/>
              <a:ext cx="747365" cy="60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www.potentash.com/wp-content/uploads/2015/11/mpesa_logo.png" id="339" name="Google Shape;339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848600" y="1004040"/>
              <a:ext cx="687977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upload.wikimedia.org/wikipedia/en/thumb/c/c8/Equitel_Kenya_Logo.png/220px-Equitel_Kenya_Logo.png" id="340" name="Google Shape;340;p2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924800" y="1385040"/>
              <a:ext cx="609600" cy="227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2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37588" y="569644"/>
              <a:ext cx="1375831" cy="7820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2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38109" y="1345353"/>
              <a:ext cx="438153" cy="10636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43" name="Google Shape;343;p28"/>
          <p:cNvCxnSpPr/>
          <p:nvPr/>
        </p:nvCxnSpPr>
        <p:spPr>
          <a:xfrm rot="10800000">
            <a:off x="304800" y="6477000"/>
            <a:ext cx="2667000" cy="0"/>
          </a:xfrm>
          <a:prstGeom prst="straightConnector1">
            <a:avLst/>
          </a:prstGeom>
          <a:noFill/>
          <a:ln cap="flat" cmpd="sng" w="9525">
            <a:solidFill>
              <a:srgbClr val="12A2DB"/>
            </a:solidFill>
            <a:prstDash val="solid"/>
            <a:round/>
            <a:headEnd len="sm" w="sm" type="oval"/>
            <a:tailEnd len="med" w="med" type="triangle"/>
          </a:ln>
        </p:spPr>
      </p:cxnSp>
      <p:cxnSp>
        <p:nvCxnSpPr>
          <p:cNvPr id="344" name="Google Shape;344;p28"/>
          <p:cNvCxnSpPr/>
          <p:nvPr/>
        </p:nvCxnSpPr>
        <p:spPr>
          <a:xfrm>
            <a:off x="3200400" y="6477000"/>
            <a:ext cx="2362200" cy="0"/>
          </a:xfrm>
          <a:prstGeom prst="straightConnector1">
            <a:avLst/>
          </a:prstGeom>
          <a:noFill/>
          <a:ln cap="flat" cmpd="sng" w="9525">
            <a:solidFill>
              <a:srgbClr val="12A2DB"/>
            </a:solidFill>
            <a:prstDash val="solid"/>
            <a:round/>
            <a:headEnd len="sm" w="sm" type="oval"/>
            <a:tailEnd len="sm" w="sm" type="oval"/>
          </a:ln>
        </p:spPr>
      </p:cxnSp>
      <p:sp>
        <p:nvSpPr>
          <p:cNvPr id="345" name="Google Shape;345;p28"/>
          <p:cNvSpPr txBox="1"/>
          <p:nvPr/>
        </p:nvSpPr>
        <p:spPr>
          <a:xfrm>
            <a:off x="3657600" y="6324600"/>
            <a:ext cx="1430200" cy="2616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Shopkeeper owns fuel</a:t>
            </a:r>
            <a:endParaRPr/>
          </a:p>
        </p:txBody>
      </p:sp>
      <p:cxnSp>
        <p:nvCxnSpPr>
          <p:cNvPr id="346" name="Google Shape;346;p28"/>
          <p:cNvCxnSpPr/>
          <p:nvPr/>
        </p:nvCxnSpPr>
        <p:spPr>
          <a:xfrm>
            <a:off x="6172200" y="6477000"/>
            <a:ext cx="2362200" cy="0"/>
          </a:xfrm>
          <a:prstGeom prst="straightConnector1">
            <a:avLst/>
          </a:prstGeom>
          <a:noFill/>
          <a:ln cap="flat" cmpd="sng" w="9525">
            <a:solidFill>
              <a:srgbClr val="12A2DB"/>
            </a:solidFill>
            <a:prstDash val="solid"/>
            <a:round/>
            <a:headEnd len="sm" w="sm" type="oval"/>
            <a:tailEnd len="med" w="med" type="triangle"/>
          </a:ln>
        </p:spPr>
      </p:cxnSp>
      <p:sp>
        <p:nvSpPr>
          <p:cNvPr id="347" name="Google Shape;347;p28"/>
          <p:cNvSpPr txBox="1"/>
          <p:nvPr/>
        </p:nvSpPr>
        <p:spPr>
          <a:xfrm>
            <a:off x="6767226" y="6324600"/>
            <a:ext cx="1309974" cy="2616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owns fuel</a:t>
            </a:r>
            <a:endParaRPr/>
          </a:p>
        </p:txBody>
      </p:sp>
      <p:sp>
        <p:nvSpPr>
          <p:cNvPr id="348" name="Google Shape;348;p28"/>
          <p:cNvSpPr txBox="1"/>
          <p:nvPr/>
        </p:nvSpPr>
        <p:spPr>
          <a:xfrm>
            <a:off x="762000" y="6324600"/>
            <a:ext cx="1693092" cy="2616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Fuel Wholesaler owns fuel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9"/>
          <p:cNvPicPr preferRelativeResize="0"/>
          <p:nvPr/>
        </p:nvPicPr>
        <p:blipFill rotWithShape="1">
          <a:blip r:embed="rId3">
            <a:alphaModFix/>
          </a:blip>
          <a:srcRect b="0" l="0" r="-2883" t="0"/>
          <a:stretch/>
        </p:blipFill>
        <p:spPr>
          <a:xfrm>
            <a:off x="3510296" y="586310"/>
            <a:ext cx="4648525" cy="252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9"/>
          <p:cNvSpPr txBox="1"/>
          <p:nvPr/>
        </p:nvSpPr>
        <p:spPr>
          <a:xfrm>
            <a:off x="222504" y="3733800"/>
            <a:ext cx="3965448" cy="3087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 </a:t>
            </a:r>
            <a:b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– saves customers time lighting charcoal</a:t>
            </a:r>
            <a:b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AFFORDABLE </a:t>
            </a:r>
            <a:b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– financing available on stove </a:t>
            </a:r>
            <a:b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– reduction in fuel costs</a:t>
            </a:r>
            <a:b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 </a:t>
            </a:r>
            <a:b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– no fuel handling, no smoke, no soot</a:t>
            </a:r>
            <a:b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CONVENIENT </a:t>
            </a:r>
            <a:b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– Fuel available within 150m</a:t>
            </a:r>
            <a:endParaRPr/>
          </a:p>
        </p:txBody>
      </p:sp>
      <p:grpSp>
        <p:nvGrpSpPr>
          <p:cNvPr id="355" name="Google Shape;355;p29"/>
          <p:cNvGrpSpPr/>
          <p:nvPr/>
        </p:nvGrpSpPr>
        <p:grpSpPr>
          <a:xfrm>
            <a:off x="7545397" y="790724"/>
            <a:ext cx="685800" cy="469232"/>
            <a:chOff x="1219200" y="1447800"/>
            <a:chExt cx="1447800" cy="990600"/>
          </a:xfrm>
        </p:grpSpPr>
        <p:sp>
          <p:nvSpPr>
            <p:cNvPr id="356" name="Google Shape;356;p29"/>
            <p:cNvSpPr/>
            <p:nvPr/>
          </p:nvSpPr>
          <p:spPr>
            <a:xfrm>
              <a:off x="1219200" y="1447800"/>
              <a:ext cx="1447800" cy="990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7" name="Google Shape;357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95400" y="1524000"/>
              <a:ext cx="990600" cy="263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29"/>
            <p:cNvPicPr preferRelativeResize="0"/>
            <p:nvPr/>
          </p:nvPicPr>
          <p:blipFill rotWithShape="1">
            <a:blip r:embed="rId5">
              <a:alphaModFix/>
            </a:blip>
            <a:srcRect b="12523" l="5254" r="4294" t="12333"/>
            <a:stretch/>
          </p:blipFill>
          <p:spPr>
            <a:xfrm>
              <a:off x="1295400" y="2143214"/>
              <a:ext cx="1279137" cy="295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358585" y="1524000"/>
              <a:ext cx="232215" cy="2670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29"/>
            <p:cNvSpPr/>
            <p:nvPr/>
          </p:nvSpPr>
          <p:spPr>
            <a:xfrm>
              <a:off x="1333107" y="1905000"/>
              <a:ext cx="1181100" cy="1524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1" name="Google Shape;361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95032" y="1475610"/>
            <a:ext cx="936644" cy="62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800" y="1066800"/>
            <a:ext cx="3465697" cy="179985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9"/>
          <p:cNvSpPr txBox="1"/>
          <p:nvPr/>
        </p:nvSpPr>
        <p:spPr>
          <a:xfrm>
            <a:off x="304800" y="76200"/>
            <a:ext cx="8077200" cy="556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9"/>
          <p:cNvSpPr/>
          <p:nvPr/>
        </p:nvSpPr>
        <p:spPr>
          <a:xfrm>
            <a:off x="304800" y="223793"/>
            <a:ext cx="7996291" cy="408709"/>
          </a:xfrm>
          <a:prstGeom prst="roundRect">
            <a:avLst>
              <a:gd fmla="val 16667" name="adj"/>
            </a:avLst>
          </a:prstGeom>
          <a:solidFill>
            <a:srgbClr val="A8D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SMARTCOOK STOVE</a:t>
            </a:r>
            <a:endParaRPr/>
          </a:p>
        </p:txBody>
      </p:sp>
      <p:sp>
        <p:nvSpPr>
          <p:cNvPr id="365" name="Google Shape;365;p29"/>
          <p:cNvSpPr/>
          <p:nvPr/>
        </p:nvSpPr>
        <p:spPr>
          <a:xfrm>
            <a:off x="304800" y="3212315"/>
            <a:ext cx="3747656" cy="408709"/>
          </a:xfrm>
          <a:prstGeom prst="roundRect">
            <a:avLst>
              <a:gd fmla="val 16667" name="adj"/>
            </a:avLst>
          </a:prstGeom>
          <a:solidFill>
            <a:srgbClr val="D3E9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BENEFITS</a:t>
            </a:r>
            <a:endParaRPr/>
          </a:p>
        </p:txBody>
      </p:sp>
      <p:sp>
        <p:nvSpPr>
          <p:cNvPr id="366" name="Google Shape;366;p29"/>
          <p:cNvSpPr/>
          <p:nvPr/>
        </p:nvSpPr>
        <p:spPr>
          <a:xfrm>
            <a:off x="4553435" y="3212315"/>
            <a:ext cx="3747656" cy="408709"/>
          </a:xfrm>
          <a:prstGeom prst="roundRect">
            <a:avLst>
              <a:gd fmla="val 16667" name="adj"/>
            </a:avLst>
          </a:prstGeom>
          <a:solidFill>
            <a:srgbClr val="D3E9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TECHNICAL FEATURES</a:t>
            </a:r>
            <a:endParaRPr/>
          </a:p>
        </p:txBody>
      </p:sp>
      <p:sp>
        <p:nvSpPr>
          <p:cNvPr id="367" name="Google Shape;367;p29"/>
          <p:cNvSpPr txBox="1"/>
          <p:nvPr/>
        </p:nvSpPr>
        <p:spPr>
          <a:xfrm>
            <a:off x="4553434" y="3770376"/>
            <a:ext cx="4361965" cy="3087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– 3-4 X efficiency of charcoal stoves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SAFE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–  no vapor, CO or PM emissions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–  tipping causes auto shut off 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PROPRIETARY FUEL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– SmartValve connects stove &amp; canister</a:t>
            </a:r>
            <a:b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– Canister contains NFC chip to ID customer</a:t>
            </a:r>
            <a:endParaRPr/>
          </a:p>
        </p:txBody>
      </p:sp>
      <p:sp>
        <p:nvSpPr>
          <p:cNvPr id="368" name="Google Shape;368;p29"/>
          <p:cNvSpPr txBox="1"/>
          <p:nvPr/>
        </p:nvSpPr>
        <p:spPr>
          <a:xfrm>
            <a:off x="1447800" y="838200"/>
            <a:ext cx="324095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Offering under SmartCook brand:   </a:t>
            </a:r>
            <a:b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SmartStove :2-burner ethanol stove </a:t>
            </a:r>
            <a:b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SmartCanister: reusable fuel container  </a:t>
            </a:r>
            <a:b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Pre-paid KOKO account</a:t>
            </a:r>
            <a:endParaRPr/>
          </a:p>
        </p:txBody>
      </p:sp>
      <p:pic>
        <p:nvPicPr>
          <p:cNvPr descr="SCE_Logo.jpg" id="369" name="Google Shape;369;p29"/>
          <p:cNvPicPr preferRelativeResize="0"/>
          <p:nvPr/>
        </p:nvPicPr>
        <p:blipFill rotWithShape="1">
          <a:blip r:embed="rId9">
            <a:alphaModFix/>
          </a:blip>
          <a:srcRect b="0" l="-2" r="0" t="0"/>
          <a:stretch/>
        </p:blipFill>
        <p:spPr>
          <a:xfrm>
            <a:off x="609600" y="990600"/>
            <a:ext cx="685800" cy="68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itchbook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